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8" r:id="rId4"/>
    <p:sldId id="265" r:id="rId5"/>
    <p:sldId id="274" r:id="rId6"/>
    <p:sldId id="282" r:id="rId7"/>
    <p:sldId id="289" r:id="rId8"/>
    <p:sldId id="260" r:id="rId9"/>
    <p:sldId id="261" r:id="rId10"/>
    <p:sldId id="263" r:id="rId11"/>
    <p:sldId id="288" r:id="rId12"/>
    <p:sldId id="308" r:id="rId13"/>
    <p:sldId id="307" r:id="rId14"/>
    <p:sldId id="279" r:id="rId15"/>
    <p:sldId id="283" r:id="rId16"/>
    <p:sldId id="281" r:id="rId17"/>
    <p:sldId id="284" r:id="rId18"/>
    <p:sldId id="285" r:id="rId19"/>
    <p:sldId id="290" r:id="rId20"/>
    <p:sldId id="292" r:id="rId21"/>
    <p:sldId id="295" r:id="rId22"/>
    <p:sldId id="296" r:id="rId23"/>
    <p:sldId id="298" r:id="rId24"/>
    <p:sldId id="299" r:id="rId25"/>
    <p:sldId id="300" r:id="rId26"/>
    <p:sldId id="302" r:id="rId27"/>
    <p:sldId id="303" r:id="rId28"/>
    <p:sldId id="304" r:id="rId29"/>
    <p:sldId id="305" r:id="rId30"/>
    <p:sldId id="306" r:id="rId31"/>
    <p:sldId id="309" r:id="rId32"/>
    <p:sldId id="270" r:id="rId33"/>
  </p:sldIdLst>
  <p:sldSz cx="9144000" cy="6858000" type="screen4x3"/>
  <p:notesSz cx="6858000" cy="9144000"/>
  <p:embeddedFontLst>
    <p:embeddedFont>
      <p:font typeface="a아시아헤드4" panose="02020600000000000000" pitchFamily="18" charset="-127"/>
      <p:regular r:id="rId35"/>
    </p:embeddedFont>
    <p:embeddedFont>
      <p:font typeface="a내손글씨B" panose="02020600000000000000" pitchFamily="18" charset="-127"/>
      <p:regular r:id="rId36"/>
    </p:embeddedFont>
    <p:embeddedFont>
      <p:font typeface="12롯데마트드림Medium" panose="02020603020101020101" pitchFamily="18" charset="-127"/>
      <p:regular r:id="rId37"/>
    </p:embeddedFont>
    <p:embeddedFont>
      <p:font typeface="나눔스퀘어OTF Bold" panose="020B0600000101010101" pitchFamily="34" charset="-127"/>
      <p:bold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a드림고딕3" panose="02020600000000000000" pitchFamily="18" charset="-127"/>
      <p:regular r:id="rId43"/>
    </p:embeddedFont>
    <p:embeddedFont>
      <p:font typeface="a아시아헤드2" panose="02020600000000000000" pitchFamily="18" charset="-127"/>
      <p:regular r:id="rId44"/>
    </p:embeddedFont>
    <p:embeddedFont>
      <p:font typeface="tvN 즐거운이야기 Bold" panose="02020603020101020101" pitchFamily="18" charset="-127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a옛날사진관3" panose="02020600000000000000" pitchFamily="18" charset="-127"/>
      <p:regular r:id="rId50"/>
    </p:embeddedFont>
    <p:embeddedFont>
      <p:font typeface="a아시아고딕L" panose="02020600000000000000" pitchFamily="18" charset="-127"/>
      <p:regular r:id="rId51"/>
    </p:embeddedFont>
    <p:embeddedFont>
      <p:font typeface="12롯데마트행복Medium" panose="02020603020101020101" pitchFamily="18" charset="-127"/>
      <p:regular r:id="rId52"/>
    </p:embeddedFont>
    <p:embeddedFont>
      <p:font typeface="a아시아헤드1" panose="02020600000000000000" pitchFamily="18" charset="-127"/>
      <p:regular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7190"/>
    <a:srgbClr val="7B90AD"/>
    <a:srgbClr val="768CAA"/>
    <a:srgbClr val="E0E5EC"/>
    <a:srgbClr val="A5B4C7"/>
    <a:srgbClr val="7188A7"/>
    <a:srgbClr val="C9D1DD"/>
    <a:srgbClr val="D6DDE6"/>
    <a:srgbClr val="C9D2DD"/>
    <a:srgbClr val="A3B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78395" autoAdjust="0"/>
  </p:normalViewPr>
  <p:slideViewPr>
    <p:cSldViewPr snapToGrid="0">
      <p:cViewPr varScale="1">
        <p:scale>
          <a:sx n="65" d="100"/>
          <a:sy n="65" d="100"/>
        </p:scale>
        <p:origin x="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mtcnn&#48516;&#49437;\num_&#48731;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mtcnn&#48516;&#49437;\num_&#44033;&#46020;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num_빛!$A$2</c:f>
              <c:strCache>
                <c:ptCount val="1"/>
                <c:pt idx="0">
                  <c:v>s1(보통)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num_빛!$B$1:$AE$1</c:f>
              <c:strCache>
                <c:ptCount val="30"/>
                <c:pt idx="0">
                  <c:v>L1</c:v>
                </c:pt>
                <c:pt idx="1">
                  <c:v>L2</c:v>
                </c:pt>
                <c:pt idx="2">
                  <c:v>L3</c:v>
                </c:pt>
                <c:pt idx="3">
                  <c:v>L4</c:v>
                </c:pt>
                <c:pt idx="4">
                  <c:v>L5</c:v>
                </c:pt>
                <c:pt idx="5">
                  <c:v>L6</c:v>
                </c:pt>
                <c:pt idx="6">
                  <c:v>L7</c:v>
                </c:pt>
                <c:pt idx="7">
                  <c:v>L8</c:v>
                </c:pt>
                <c:pt idx="8">
                  <c:v>L9</c:v>
                </c:pt>
                <c:pt idx="9">
                  <c:v>L10</c:v>
                </c:pt>
                <c:pt idx="10">
                  <c:v>L11</c:v>
                </c:pt>
                <c:pt idx="11">
                  <c:v>L12</c:v>
                </c:pt>
                <c:pt idx="12">
                  <c:v>L13</c:v>
                </c:pt>
                <c:pt idx="13">
                  <c:v>L14</c:v>
                </c:pt>
                <c:pt idx="14">
                  <c:v>L15</c:v>
                </c:pt>
                <c:pt idx="15">
                  <c:v>L16</c:v>
                </c:pt>
                <c:pt idx="16">
                  <c:v>L17</c:v>
                </c:pt>
                <c:pt idx="17">
                  <c:v>L18</c:v>
                </c:pt>
                <c:pt idx="18">
                  <c:v>L19</c:v>
                </c:pt>
                <c:pt idx="19">
                  <c:v>L20</c:v>
                </c:pt>
                <c:pt idx="20">
                  <c:v>L21</c:v>
                </c:pt>
                <c:pt idx="21">
                  <c:v>L22</c:v>
                </c:pt>
                <c:pt idx="22">
                  <c:v>L23</c:v>
                </c:pt>
                <c:pt idx="23">
                  <c:v>L24</c:v>
                </c:pt>
                <c:pt idx="24">
                  <c:v>L25</c:v>
                </c:pt>
                <c:pt idx="25">
                  <c:v>L26</c:v>
                </c:pt>
                <c:pt idx="26">
                  <c:v>L27</c:v>
                </c:pt>
                <c:pt idx="27">
                  <c:v>L28</c:v>
                </c:pt>
                <c:pt idx="28">
                  <c:v>L29</c:v>
                </c:pt>
                <c:pt idx="29">
                  <c:v>L30</c:v>
                </c:pt>
              </c:strCache>
            </c:strRef>
          </c:cat>
          <c:val>
            <c:numRef>
              <c:f>num_빛!$B$2:$AE$2</c:f>
              <c:numCache>
                <c:formatCode>General</c:formatCode>
                <c:ptCount val="30"/>
                <c:pt idx="0">
                  <c:v>3</c:v>
                </c:pt>
                <c:pt idx="1">
                  <c:v>1</c:v>
                </c:pt>
                <c:pt idx="2">
                  <c:v>0</c:v>
                </c:pt>
                <c:pt idx="3">
                  <c:v>3</c:v>
                </c:pt>
                <c:pt idx="4">
                  <c:v>7</c:v>
                </c:pt>
                <c:pt idx="5">
                  <c:v>30</c:v>
                </c:pt>
                <c:pt idx="6">
                  <c:v>60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22</c:v>
                </c:pt>
                <c:pt idx="11">
                  <c:v>0</c:v>
                </c:pt>
                <c:pt idx="12">
                  <c:v>1</c:v>
                </c:pt>
                <c:pt idx="13">
                  <c:v>10</c:v>
                </c:pt>
                <c:pt idx="14">
                  <c:v>33</c:v>
                </c:pt>
                <c:pt idx="15">
                  <c:v>32</c:v>
                </c:pt>
                <c:pt idx="16">
                  <c:v>40</c:v>
                </c:pt>
                <c:pt idx="17">
                  <c:v>46</c:v>
                </c:pt>
                <c:pt idx="18">
                  <c:v>12</c:v>
                </c:pt>
                <c:pt idx="19">
                  <c:v>14</c:v>
                </c:pt>
                <c:pt idx="20">
                  <c:v>24</c:v>
                </c:pt>
                <c:pt idx="21">
                  <c:v>3</c:v>
                </c:pt>
                <c:pt idx="22">
                  <c:v>8</c:v>
                </c:pt>
                <c:pt idx="23">
                  <c:v>19</c:v>
                </c:pt>
                <c:pt idx="24">
                  <c:v>16</c:v>
                </c:pt>
                <c:pt idx="25">
                  <c:v>19</c:v>
                </c:pt>
                <c:pt idx="26">
                  <c:v>25</c:v>
                </c:pt>
                <c:pt idx="27">
                  <c:v>27</c:v>
                </c:pt>
                <c:pt idx="28">
                  <c:v>35</c:v>
                </c:pt>
                <c:pt idx="29">
                  <c:v>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06-41B3-805F-4817BADABFB3}"/>
            </c:ext>
          </c:extLst>
        </c:ser>
        <c:ser>
          <c:idx val="1"/>
          <c:order val="1"/>
          <c:tx>
            <c:strRef>
              <c:f>num_빛!$A$3</c:f>
              <c:strCache>
                <c:ptCount val="1"/>
                <c:pt idx="0">
                  <c:v>s2(일반안경)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num_빛!$B$1:$AE$1</c:f>
              <c:strCache>
                <c:ptCount val="30"/>
                <c:pt idx="0">
                  <c:v>L1</c:v>
                </c:pt>
                <c:pt idx="1">
                  <c:v>L2</c:v>
                </c:pt>
                <c:pt idx="2">
                  <c:v>L3</c:v>
                </c:pt>
                <c:pt idx="3">
                  <c:v>L4</c:v>
                </c:pt>
                <c:pt idx="4">
                  <c:v>L5</c:v>
                </c:pt>
                <c:pt idx="5">
                  <c:v>L6</c:v>
                </c:pt>
                <c:pt idx="6">
                  <c:v>L7</c:v>
                </c:pt>
                <c:pt idx="7">
                  <c:v>L8</c:v>
                </c:pt>
                <c:pt idx="8">
                  <c:v>L9</c:v>
                </c:pt>
                <c:pt idx="9">
                  <c:v>L10</c:v>
                </c:pt>
                <c:pt idx="10">
                  <c:v>L11</c:v>
                </c:pt>
                <c:pt idx="11">
                  <c:v>L12</c:v>
                </c:pt>
                <c:pt idx="12">
                  <c:v>L13</c:v>
                </c:pt>
                <c:pt idx="13">
                  <c:v>L14</c:v>
                </c:pt>
                <c:pt idx="14">
                  <c:v>L15</c:v>
                </c:pt>
                <c:pt idx="15">
                  <c:v>L16</c:v>
                </c:pt>
                <c:pt idx="16">
                  <c:v>L17</c:v>
                </c:pt>
                <c:pt idx="17">
                  <c:v>L18</c:v>
                </c:pt>
                <c:pt idx="18">
                  <c:v>L19</c:v>
                </c:pt>
                <c:pt idx="19">
                  <c:v>L20</c:v>
                </c:pt>
                <c:pt idx="20">
                  <c:v>L21</c:v>
                </c:pt>
                <c:pt idx="21">
                  <c:v>L22</c:v>
                </c:pt>
                <c:pt idx="22">
                  <c:v>L23</c:v>
                </c:pt>
                <c:pt idx="23">
                  <c:v>L24</c:v>
                </c:pt>
                <c:pt idx="24">
                  <c:v>L25</c:v>
                </c:pt>
                <c:pt idx="25">
                  <c:v>L26</c:v>
                </c:pt>
                <c:pt idx="26">
                  <c:v>L27</c:v>
                </c:pt>
                <c:pt idx="27">
                  <c:v>L28</c:v>
                </c:pt>
                <c:pt idx="28">
                  <c:v>L29</c:v>
                </c:pt>
                <c:pt idx="29">
                  <c:v>L30</c:v>
                </c:pt>
              </c:strCache>
            </c:strRef>
          </c:cat>
          <c:val>
            <c:numRef>
              <c:f>num_빛!$B$3:$AE$3</c:f>
              <c:numCache>
                <c:formatCode>General</c:formatCode>
                <c:ptCount val="3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2</c:v>
                </c:pt>
                <c:pt idx="5">
                  <c:v>41</c:v>
                </c:pt>
                <c:pt idx="6">
                  <c:v>60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27</c:v>
                </c:pt>
                <c:pt idx="11">
                  <c:v>1</c:v>
                </c:pt>
                <c:pt idx="12">
                  <c:v>0</c:v>
                </c:pt>
                <c:pt idx="13">
                  <c:v>4</c:v>
                </c:pt>
                <c:pt idx="14">
                  <c:v>28</c:v>
                </c:pt>
                <c:pt idx="15">
                  <c:v>26</c:v>
                </c:pt>
                <c:pt idx="16">
                  <c:v>36</c:v>
                </c:pt>
                <c:pt idx="17">
                  <c:v>43</c:v>
                </c:pt>
                <c:pt idx="18">
                  <c:v>11</c:v>
                </c:pt>
                <c:pt idx="19">
                  <c:v>14</c:v>
                </c:pt>
                <c:pt idx="20">
                  <c:v>23</c:v>
                </c:pt>
                <c:pt idx="21">
                  <c:v>1</c:v>
                </c:pt>
                <c:pt idx="22">
                  <c:v>5</c:v>
                </c:pt>
                <c:pt idx="23">
                  <c:v>18</c:v>
                </c:pt>
                <c:pt idx="24">
                  <c:v>14</c:v>
                </c:pt>
                <c:pt idx="25">
                  <c:v>20</c:v>
                </c:pt>
                <c:pt idx="26">
                  <c:v>22</c:v>
                </c:pt>
                <c:pt idx="27">
                  <c:v>28</c:v>
                </c:pt>
                <c:pt idx="28">
                  <c:v>28</c:v>
                </c:pt>
                <c:pt idx="29">
                  <c:v>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06-41B3-805F-4817BADABFB3}"/>
            </c:ext>
          </c:extLst>
        </c:ser>
        <c:ser>
          <c:idx val="2"/>
          <c:order val="2"/>
          <c:tx>
            <c:strRef>
              <c:f>num_빛!$A$4</c:f>
              <c:strCache>
                <c:ptCount val="1"/>
                <c:pt idx="0">
                  <c:v>s3(뿔테안경)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num_빛!$B$1:$AE$1</c:f>
              <c:strCache>
                <c:ptCount val="30"/>
                <c:pt idx="0">
                  <c:v>L1</c:v>
                </c:pt>
                <c:pt idx="1">
                  <c:v>L2</c:v>
                </c:pt>
                <c:pt idx="2">
                  <c:v>L3</c:v>
                </c:pt>
                <c:pt idx="3">
                  <c:v>L4</c:v>
                </c:pt>
                <c:pt idx="4">
                  <c:v>L5</c:v>
                </c:pt>
                <c:pt idx="5">
                  <c:v>L6</c:v>
                </c:pt>
                <c:pt idx="6">
                  <c:v>L7</c:v>
                </c:pt>
                <c:pt idx="7">
                  <c:v>L8</c:v>
                </c:pt>
                <c:pt idx="8">
                  <c:v>L9</c:v>
                </c:pt>
                <c:pt idx="9">
                  <c:v>L10</c:v>
                </c:pt>
                <c:pt idx="10">
                  <c:v>L11</c:v>
                </c:pt>
                <c:pt idx="11">
                  <c:v>L12</c:v>
                </c:pt>
                <c:pt idx="12">
                  <c:v>L13</c:v>
                </c:pt>
                <c:pt idx="13">
                  <c:v>L14</c:v>
                </c:pt>
                <c:pt idx="14">
                  <c:v>L15</c:v>
                </c:pt>
                <c:pt idx="15">
                  <c:v>L16</c:v>
                </c:pt>
                <c:pt idx="16">
                  <c:v>L17</c:v>
                </c:pt>
                <c:pt idx="17">
                  <c:v>L18</c:v>
                </c:pt>
                <c:pt idx="18">
                  <c:v>L19</c:v>
                </c:pt>
                <c:pt idx="19">
                  <c:v>L20</c:v>
                </c:pt>
                <c:pt idx="20">
                  <c:v>L21</c:v>
                </c:pt>
                <c:pt idx="21">
                  <c:v>L22</c:v>
                </c:pt>
                <c:pt idx="22">
                  <c:v>L23</c:v>
                </c:pt>
                <c:pt idx="23">
                  <c:v>L24</c:v>
                </c:pt>
                <c:pt idx="24">
                  <c:v>L25</c:v>
                </c:pt>
                <c:pt idx="25">
                  <c:v>L26</c:v>
                </c:pt>
                <c:pt idx="26">
                  <c:v>L27</c:v>
                </c:pt>
                <c:pt idx="27">
                  <c:v>L28</c:v>
                </c:pt>
                <c:pt idx="28">
                  <c:v>L29</c:v>
                </c:pt>
                <c:pt idx="29">
                  <c:v>L30</c:v>
                </c:pt>
              </c:strCache>
            </c:strRef>
          </c:cat>
          <c:val>
            <c:numRef>
              <c:f>num_빛!$B$4:$AE$4</c:f>
              <c:numCache>
                <c:formatCode>General</c:formatCode>
                <c:ptCount val="30"/>
                <c:pt idx="0">
                  <c:v>8</c:v>
                </c:pt>
                <c:pt idx="1">
                  <c:v>2</c:v>
                </c:pt>
                <c:pt idx="2">
                  <c:v>1</c:v>
                </c:pt>
                <c:pt idx="3">
                  <c:v>8</c:v>
                </c:pt>
                <c:pt idx="4">
                  <c:v>11</c:v>
                </c:pt>
                <c:pt idx="5">
                  <c:v>53</c:v>
                </c:pt>
                <c:pt idx="6">
                  <c:v>60</c:v>
                </c:pt>
                <c:pt idx="7">
                  <c:v>3</c:v>
                </c:pt>
                <c:pt idx="8">
                  <c:v>0</c:v>
                </c:pt>
                <c:pt idx="9">
                  <c:v>2</c:v>
                </c:pt>
                <c:pt idx="10">
                  <c:v>38</c:v>
                </c:pt>
                <c:pt idx="11">
                  <c:v>1</c:v>
                </c:pt>
                <c:pt idx="12">
                  <c:v>4</c:v>
                </c:pt>
                <c:pt idx="13">
                  <c:v>11</c:v>
                </c:pt>
                <c:pt idx="14">
                  <c:v>38</c:v>
                </c:pt>
                <c:pt idx="15">
                  <c:v>26</c:v>
                </c:pt>
                <c:pt idx="16">
                  <c:v>38</c:v>
                </c:pt>
                <c:pt idx="17">
                  <c:v>52</c:v>
                </c:pt>
                <c:pt idx="18">
                  <c:v>13</c:v>
                </c:pt>
                <c:pt idx="19">
                  <c:v>17</c:v>
                </c:pt>
                <c:pt idx="20">
                  <c:v>33</c:v>
                </c:pt>
                <c:pt idx="21">
                  <c:v>1</c:v>
                </c:pt>
                <c:pt idx="22">
                  <c:v>6</c:v>
                </c:pt>
                <c:pt idx="23">
                  <c:v>20</c:v>
                </c:pt>
                <c:pt idx="24">
                  <c:v>14</c:v>
                </c:pt>
                <c:pt idx="25">
                  <c:v>19</c:v>
                </c:pt>
                <c:pt idx="26">
                  <c:v>28</c:v>
                </c:pt>
                <c:pt idx="27">
                  <c:v>24</c:v>
                </c:pt>
                <c:pt idx="28">
                  <c:v>31</c:v>
                </c:pt>
                <c:pt idx="29">
                  <c:v>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A06-41B3-805F-4817BADABFB3}"/>
            </c:ext>
          </c:extLst>
        </c:ser>
        <c:ser>
          <c:idx val="3"/>
          <c:order val="3"/>
          <c:tx>
            <c:strRef>
              <c:f>num_빛!$A$5</c:f>
              <c:strCache>
                <c:ptCount val="1"/>
                <c:pt idx="0">
                  <c:v>s4(선글라스)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num_빛!$B$1:$AE$1</c:f>
              <c:strCache>
                <c:ptCount val="30"/>
                <c:pt idx="0">
                  <c:v>L1</c:v>
                </c:pt>
                <c:pt idx="1">
                  <c:v>L2</c:v>
                </c:pt>
                <c:pt idx="2">
                  <c:v>L3</c:v>
                </c:pt>
                <c:pt idx="3">
                  <c:v>L4</c:v>
                </c:pt>
                <c:pt idx="4">
                  <c:v>L5</c:v>
                </c:pt>
                <c:pt idx="5">
                  <c:v>L6</c:v>
                </c:pt>
                <c:pt idx="6">
                  <c:v>L7</c:v>
                </c:pt>
                <c:pt idx="7">
                  <c:v>L8</c:v>
                </c:pt>
                <c:pt idx="8">
                  <c:v>L9</c:v>
                </c:pt>
                <c:pt idx="9">
                  <c:v>L10</c:v>
                </c:pt>
                <c:pt idx="10">
                  <c:v>L11</c:v>
                </c:pt>
                <c:pt idx="11">
                  <c:v>L12</c:v>
                </c:pt>
                <c:pt idx="12">
                  <c:v>L13</c:v>
                </c:pt>
                <c:pt idx="13">
                  <c:v>L14</c:v>
                </c:pt>
                <c:pt idx="14">
                  <c:v>L15</c:v>
                </c:pt>
                <c:pt idx="15">
                  <c:v>L16</c:v>
                </c:pt>
                <c:pt idx="16">
                  <c:v>L17</c:v>
                </c:pt>
                <c:pt idx="17">
                  <c:v>L18</c:v>
                </c:pt>
                <c:pt idx="18">
                  <c:v>L19</c:v>
                </c:pt>
                <c:pt idx="19">
                  <c:v>L20</c:v>
                </c:pt>
                <c:pt idx="20">
                  <c:v>L21</c:v>
                </c:pt>
                <c:pt idx="21">
                  <c:v>L22</c:v>
                </c:pt>
                <c:pt idx="22">
                  <c:v>L23</c:v>
                </c:pt>
                <c:pt idx="23">
                  <c:v>L24</c:v>
                </c:pt>
                <c:pt idx="24">
                  <c:v>L25</c:v>
                </c:pt>
                <c:pt idx="25">
                  <c:v>L26</c:v>
                </c:pt>
                <c:pt idx="26">
                  <c:v>L27</c:v>
                </c:pt>
                <c:pt idx="27">
                  <c:v>L28</c:v>
                </c:pt>
                <c:pt idx="28">
                  <c:v>L29</c:v>
                </c:pt>
                <c:pt idx="29">
                  <c:v>L30</c:v>
                </c:pt>
              </c:strCache>
            </c:strRef>
          </c:cat>
          <c:val>
            <c:numRef>
              <c:f>num_빛!$B$5:$AE$5</c:f>
              <c:numCache>
                <c:formatCode>General</c:formatCode>
                <c:ptCount val="30"/>
                <c:pt idx="0">
                  <c:v>5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5</c:v>
                </c:pt>
                <c:pt idx="5">
                  <c:v>26</c:v>
                </c:pt>
                <c:pt idx="6">
                  <c:v>60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16</c:v>
                </c:pt>
                <c:pt idx="11">
                  <c:v>1</c:v>
                </c:pt>
                <c:pt idx="12">
                  <c:v>1</c:v>
                </c:pt>
                <c:pt idx="13">
                  <c:v>5</c:v>
                </c:pt>
                <c:pt idx="14">
                  <c:v>31</c:v>
                </c:pt>
                <c:pt idx="15">
                  <c:v>26</c:v>
                </c:pt>
                <c:pt idx="16">
                  <c:v>32</c:v>
                </c:pt>
                <c:pt idx="17">
                  <c:v>48</c:v>
                </c:pt>
                <c:pt idx="18">
                  <c:v>8</c:v>
                </c:pt>
                <c:pt idx="19">
                  <c:v>10</c:v>
                </c:pt>
                <c:pt idx="20">
                  <c:v>22</c:v>
                </c:pt>
                <c:pt idx="21">
                  <c:v>1</c:v>
                </c:pt>
                <c:pt idx="22">
                  <c:v>3</c:v>
                </c:pt>
                <c:pt idx="23">
                  <c:v>11</c:v>
                </c:pt>
                <c:pt idx="24">
                  <c:v>11</c:v>
                </c:pt>
                <c:pt idx="25">
                  <c:v>16</c:v>
                </c:pt>
                <c:pt idx="26">
                  <c:v>22</c:v>
                </c:pt>
                <c:pt idx="27">
                  <c:v>26</c:v>
                </c:pt>
                <c:pt idx="28">
                  <c:v>29</c:v>
                </c:pt>
                <c:pt idx="29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A06-41B3-805F-4817BADABFB3}"/>
            </c:ext>
          </c:extLst>
        </c:ser>
        <c:ser>
          <c:idx val="4"/>
          <c:order val="4"/>
          <c:tx>
            <c:strRef>
              <c:f>num_빛!$A$6</c:f>
              <c:strCache>
                <c:ptCount val="1"/>
                <c:pt idx="0">
                  <c:v>s5(모자)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num_빛!$B$1:$AE$1</c:f>
              <c:strCache>
                <c:ptCount val="30"/>
                <c:pt idx="0">
                  <c:v>L1</c:v>
                </c:pt>
                <c:pt idx="1">
                  <c:v>L2</c:v>
                </c:pt>
                <c:pt idx="2">
                  <c:v>L3</c:v>
                </c:pt>
                <c:pt idx="3">
                  <c:v>L4</c:v>
                </c:pt>
                <c:pt idx="4">
                  <c:v>L5</c:v>
                </c:pt>
                <c:pt idx="5">
                  <c:v>L6</c:v>
                </c:pt>
                <c:pt idx="6">
                  <c:v>L7</c:v>
                </c:pt>
                <c:pt idx="7">
                  <c:v>L8</c:v>
                </c:pt>
                <c:pt idx="8">
                  <c:v>L9</c:v>
                </c:pt>
                <c:pt idx="9">
                  <c:v>L10</c:v>
                </c:pt>
                <c:pt idx="10">
                  <c:v>L11</c:v>
                </c:pt>
                <c:pt idx="11">
                  <c:v>L12</c:v>
                </c:pt>
                <c:pt idx="12">
                  <c:v>L13</c:v>
                </c:pt>
                <c:pt idx="13">
                  <c:v>L14</c:v>
                </c:pt>
                <c:pt idx="14">
                  <c:v>L15</c:v>
                </c:pt>
                <c:pt idx="15">
                  <c:v>L16</c:v>
                </c:pt>
                <c:pt idx="16">
                  <c:v>L17</c:v>
                </c:pt>
                <c:pt idx="17">
                  <c:v>L18</c:v>
                </c:pt>
                <c:pt idx="18">
                  <c:v>L19</c:v>
                </c:pt>
                <c:pt idx="19">
                  <c:v>L20</c:v>
                </c:pt>
                <c:pt idx="20">
                  <c:v>L21</c:v>
                </c:pt>
                <c:pt idx="21">
                  <c:v>L22</c:v>
                </c:pt>
                <c:pt idx="22">
                  <c:v>L23</c:v>
                </c:pt>
                <c:pt idx="23">
                  <c:v>L24</c:v>
                </c:pt>
                <c:pt idx="24">
                  <c:v>L25</c:v>
                </c:pt>
                <c:pt idx="25">
                  <c:v>L26</c:v>
                </c:pt>
                <c:pt idx="26">
                  <c:v>L27</c:v>
                </c:pt>
                <c:pt idx="27">
                  <c:v>L28</c:v>
                </c:pt>
                <c:pt idx="28">
                  <c:v>L29</c:v>
                </c:pt>
                <c:pt idx="29">
                  <c:v>L30</c:v>
                </c:pt>
              </c:strCache>
            </c:strRef>
          </c:cat>
          <c:val>
            <c:numRef>
              <c:f>num_빛!$B$6:$AE$6</c:f>
              <c:numCache>
                <c:formatCode>General</c:formatCode>
                <c:ptCount val="30"/>
                <c:pt idx="0">
                  <c:v>15</c:v>
                </c:pt>
                <c:pt idx="1">
                  <c:v>9</c:v>
                </c:pt>
                <c:pt idx="2">
                  <c:v>8</c:v>
                </c:pt>
                <c:pt idx="3">
                  <c:v>8</c:v>
                </c:pt>
                <c:pt idx="4">
                  <c:v>13</c:v>
                </c:pt>
                <c:pt idx="5">
                  <c:v>35</c:v>
                </c:pt>
                <c:pt idx="6">
                  <c:v>60</c:v>
                </c:pt>
                <c:pt idx="7">
                  <c:v>5</c:v>
                </c:pt>
                <c:pt idx="8">
                  <c:v>1</c:v>
                </c:pt>
                <c:pt idx="9">
                  <c:v>7</c:v>
                </c:pt>
                <c:pt idx="10">
                  <c:v>25</c:v>
                </c:pt>
                <c:pt idx="11">
                  <c:v>6</c:v>
                </c:pt>
                <c:pt idx="12">
                  <c:v>3</c:v>
                </c:pt>
                <c:pt idx="13">
                  <c:v>8</c:v>
                </c:pt>
                <c:pt idx="14">
                  <c:v>32</c:v>
                </c:pt>
                <c:pt idx="15">
                  <c:v>28</c:v>
                </c:pt>
                <c:pt idx="16">
                  <c:v>32</c:v>
                </c:pt>
                <c:pt idx="17">
                  <c:v>42</c:v>
                </c:pt>
                <c:pt idx="18">
                  <c:v>19</c:v>
                </c:pt>
                <c:pt idx="19">
                  <c:v>18</c:v>
                </c:pt>
                <c:pt idx="20">
                  <c:v>29</c:v>
                </c:pt>
                <c:pt idx="21">
                  <c:v>2</c:v>
                </c:pt>
                <c:pt idx="22">
                  <c:v>9</c:v>
                </c:pt>
                <c:pt idx="23">
                  <c:v>27</c:v>
                </c:pt>
                <c:pt idx="24">
                  <c:v>23</c:v>
                </c:pt>
                <c:pt idx="25">
                  <c:v>21</c:v>
                </c:pt>
                <c:pt idx="26">
                  <c:v>30</c:v>
                </c:pt>
                <c:pt idx="27">
                  <c:v>25</c:v>
                </c:pt>
                <c:pt idx="28">
                  <c:v>32</c:v>
                </c:pt>
                <c:pt idx="29">
                  <c:v>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A06-41B3-805F-4817BADABFB3}"/>
            </c:ext>
          </c:extLst>
        </c:ser>
        <c:ser>
          <c:idx val="5"/>
          <c:order val="5"/>
          <c:tx>
            <c:strRef>
              <c:f>num_빛!$A$7</c:f>
              <c:strCache>
                <c:ptCount val="1"/>
                <c:pt idx="0">
                  <c:v>s6(모자+뿔테안경)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num_빛!$B$1:$AE$1</c:f>
              <c:strCache>
                <c:ptCount val="30"/>
                <c:pt idx="0">
                  <c:v>L1</c:v>
                </c:pt>
                <c:pt idx="1">
                  <c:v>L2</c:v>
                </c:pt>
                <c:pt idx="2">
                  <c:v>L3</c:v>
                </c:pt>
                <c:pt idx="3">
                  <c:v>L4</c:v>
                </c:pt>
                <c:pt idx="4">
                  <c:v>L5</c:v>
                </c:pt>
                <c:pt idx="5">
                  <c:v>L6</c:v>
                </c:pt>
                <c:pt idx="6">
                  <c:v>L7</c:v>
                </c:pt>
                <c:pt idx="7">
                  <c:v>L8</c:v>
                </c:pt>
                <c:pt idx="8">
                  <c:v>L9</c:v>
                </c:pt>
                <c:pt idx="9">
                  <c:v>L10</c:v>
                </c:pt>
                <c:pt idx="10">
                  <c:v>L11</c:v>
                </c:pt>
                <c:pt idx="11">
                  <c:v>L12</c:v>
                </c:pt>
                <c:pt idx="12">
                  <c:v>L13</c:v>
                </c:pt>
                <c:pt idx="13">
                  <c:v>L14</c:v>
                </c:pt>
                <c:pt idx="14">
                  <c:v>L15</c:v>
                </c:pt>
                <c:pt idx="15">
                  <c:v>L16</c:v>
                </c:pt>
                <c:pt idx="16">
                  <c:v>L17</c:v>
                </c:pt>
                <c:pt idx="17">
                  <c:v>L18</c:v>
                </c:pt>
                <c:pt idx="18">
                  <c:v>L19</c:v>
                </c:pt>
                <c:pt idx="19">
                  <c:v>L20</c:v>
                </c:pt>
                <c:pt idx="20">
                  <c:v>L21</c:v>
                </c:pt>
                <c:pt idx="21">
                  <c:v>L22</c:v>
                </c:pt>
                <c:pt idx="22">
                  <c:v>L23</c:v>
                </c:pt>
                <c:pt idx="23">
                  <c:v>L24</c:v>
                </c:pt>
                <c:pt idx="24">
                  <c:v>L25</c:v>
                </c:pt>
                <c:pt idx="25">
                  <c:v>L26</c:v>
                </c:pt>
                <c:pt idx="26">
                  <c:v>L27</c:v>
                </c:pt>
                <c:pt idx="27">
                  <c:v>L28</c:v>
                </c:pt>
                <c:pt idx="28">
                  <c:v>L29</c:v>
                </c:pt>
                <c:pt idx="29">
                  <c:v>L30</c:v>
                </c:pt>
              </c:strCache>
            </c:strRef>
          </c:cat>
          <c:val>
            <c:numRef>
              <c:f>num_빛!$B$7:$AE$7</c:f>
              <c:numCache>
                <c:formatCode>General</c:formatCode>
                <c:ptCount val="30"/>
                <c:pt idx="0">
                  <c:v>6</c:v>
                </c:pt>
                <c:pt idx="1">
                  <c:v>4</c:v>
                </c:pt>
                <c:pt idx="2">
                  <c:v>1</c:v>
                </c:pt>
                <c:pt idx="3">
                  <c:v>3</c:v>
                </c:pt>
                <c:pt idx="4">
                  <c:v>10</c:v>
                </c:pt>
                <c:pt idx="5">
                  <c:v>49</c:v>
                </c:pt>
                <c:pt idx="6">
                  <c:v>60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35</c:v>
                </c:pt>
                <c:pt idx="11">
                  <c:v>2</c:v>
                </c:pt>
                <c:pt idx="12">
                  <c:v>1</c:v>
                </c:pt>
                <c:pt idx="13">
                  <c:v>8</c:v>
                </c:pt>
                <c:pt idx="14">
                  <c:v>36</c:v>
                </c:pt>
                <c:pt idx="15">
                  <c:v>28</c:v>
                </c:pt>
                <c:pt idx="16">
                  <c:v>38</c:v>
                </c:pt>
                <c:pt idx="17">
                  <c:v>48</c:v>
                </c:pt>
                <c:pt idx="18">
                  <c:v>15</c:v>
                </c:pt>
                <c:pt idx="19">
                  <c:v>18</c:v>
                </c:pt>
                <c:pt idx="20">
                  <c:v>26</c:v>
                </c:pt>
                <c:pt idx="21">
                  <c:v>0</c:v>
                </c:pt>
                <c:pt idx="22">
                  <c:v>4</c:v>
                </c:pt>
                <c:pt idx="23">
                  <c:v>17</c:v>
                </c:pt>
                <c:pt idx="24">
                  <c:v>18</c:v>
                </c:pt>
                <c:pt idx="25">
                  <c:v>19</c:v>
                </c:pt>
                <c:pt idx="26">
                  <c:v>29</c:v>
                </c:pt>
                <c:pt idx="27">
                  <c:v>27</c:v>
                </c:pt>
                <c:pt idx="28">
                  <c:v>32</c:v>
                </c:pt>
                <c:pt idx="29">
                  <c:v>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A06-41B3-805F-4817BADAB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60319920"/>
        <c:axId val="2129296160"/>
      </c:lineChart>
      <c:catAx>
        <c:axId val="1960319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9296160"/>
        <c:crosses val="autoZero"/>
        <c:auto val="1"/>
        <c:lblAlgn val="ctr"/>
        <c:lblOffset val="100"/>
        <c:noMultiLvlLbl val="0"/>
      </c:catAx>
      <c:valAx>
        <c:axId val="2129296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60319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num_각도!$A$2</c:f>
              <c:strCache>
                <c:ptCount val="1"/>
                <c:pt idx="0">
                  <c:v>s1(보통)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num_각도!$B$1:$U$1</c:f>
              <c:strCache>
                <c:ptCount val="20"/>
                <c:pt idx="0">
                  <c:v>C1</c:v>
                </c:pt>
                <c:pt idx="1">
                  <c:v>C2</c:v>
                </c:pt>
                <c:pt idx="2">
                  <c:v>C3</c:v>
                </c:pt>
                <c:pt idx="3">
                  <c:v>C4</c:v>
                </c:pt>
                <c:pt idx="4">
                  <c:v>C5</c:v>
                </c:pt>
                <c:pt idx="5">
                  <c:v>C6</c:v>
                </c:pt>
                <c:pt idx="6">
                  <c:v>C7</c:v>
                </c:pt>
                <c:pt idx="7">
                  <c:v>C8</c:v>
                </c:pt>
                <c:pt idx="8">
                  <c:v>C9</c:v>
                </c:pt>
                <c:pt idx="9">
                  <c:v>C10</c:v>
                </c:pt>
                <c:pt idx="10">
                  <c:v>C11</c:v>
                </c:pt>
                <c:pt idx="11">
                  <c:v>C12</c:v>
                </c:pt>
                <c:pt idx="12">
                  <c:v>C13</c:v>
                </c:pt>
                <c:pt idx="13">
                  <c:v>C14</c:v>
                </c:pt>
                <c:pt idx="14">
                  <c:v>C15</c:v>
                </c:pt>
                <c:pt idx="15">
                  <c:v>C16</c:v>
                </c:pt>
                <c:pt idx="16">
                  <c:v>C17</c:v>
                </c:pt>
                <c:pt idx="17">
                  <c:v>C18</c:v>
                </c:pt>
                <c:pt idx="18">
                  <c:v>C19</c:v>
                </c:pt>
                <c:pt idx="19">
                  <c:v>C20</c:v>
                </c:pt>
              </c:strCache>
            </c:strRef>
          </c:cat>
          <c:val>
            <c:numRef>
              <c:f>num_각도!$B$2:$U$2</c:f>
              <c:numCache>
                <c:formatCode>General</c:formatCode>
                <c:ptCount val="20"/>
                <c:pt idx="0">
                  <c:v>44</c:v>
                </c:pt>
                <c:pt idx="1">
                  <c:v>33</c:v>
                </c:pt>
                <c:pt idx="2">
                  <c:v>32</c:v>
                </c:pt>
                <c:pt idx="3">
                  <c:v>22</c:v>
                </c:pt>
                <c:pt idx="4">
                  <c:v>16</c:v>
                </c:pt>
                <c:pt idx="5">
                  <c:v>20</c:v>
                </c:pt>
                <c:pt idx="6">
                  <c:v>17</c:v>
                </c:pt>
                <c:pt idx="7">
                  <c:v>13</c:v>
                </c:pt>
                <c:pt idx="8">
                  <c:v>19</c:v>
                </c:pt>
                <c:pt idx="9">
                  <c:v>20</c:v>
                </c:pt>
                <c:pt idx="10">
                  <c:v>26</c:v>
                </c:pt>
                <c:pt idx="11">
                  <c:v>34</c:v>
                </c:pt>
                <c:pt idx="12">
                  <c:v>40</c:v>
                </c:pt>
                <c:pt idx="13">
                  <c:v>39</c:v>
                </c:pt>
                <c:pt idx="14">
                  <c:v>34</c:v>
                </c:pt>
                <c:pt idx="15">
                  <c:v>34</c:v>
                </c:pt>
                <c:pt idx="16">
                  <c:v>29</c:v>
                </c:pt>
                <c:pt idx="17">
                  <c:v>24</c:v>
                </c:pt>
                <c:pt idx="18">
                  <c:v>17</c:v>
                </c:pt>
                <c:pt idx="19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D0B-4C01-A248-69A0202376C7}"/>
            </c:ext>
          </c:extLst>
        </c:ser>
        <c:ser>
          <c:idx val="1"/>
          <c:order val="1"/>
          <c:tx>
            <c:strRef>
              <c:f>num_각도!$A$3</c:f>
              <c:strCache>
                <c:ptCount val="1"/>
                <c:pt idx="0">
                  <c:v>s2(일반안경)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num_각도!$B$1:$U$1</c:f>
              <c:strCache>
                <c:ptCount val="20"/>
                <c:pt idx="0">
                  <c:v>C1</c:v>
                </c:pt>
                <c:pt idx="1">
                  <c:v>C2</c:v>
                </c:pt>
                <c:pt idx="2">
                  <c:v>C3</c:v>
                </c:pt>
                <c:pt idx="3">
                  <c:v>C4</c:v>
                </c:pt>
                <c:pt idx="4">
                  <c:v>C5</c:v>
                </c:pt>
                <c:pt idx="5">
                  <c:v>C6</c:v>
                </c:pt>
                <c:pt idx="6">
                  <c:v>C7</c:v>
                </c:pt>
                <c:pt idx="7">
                  <c:v>C8</c:v>
                </c:pt>
                <c:pt idx="8">
                  <c:v>C9</c:v>
                </c:pt>
                <c:pt idx="9">
                  <c:v>C10</c:v>
                </c:pt>
                <c:pt idx="10">
                  <c:v>C11</c:v>
                </c:pt>
                <c:pt idx="11">
                  <c:v>C12</c:v>
                </c:pt>
                <c:pt idx="12">
                  <c:v>C13</c:v>
                </c:pt>
                <c:pt idx="13">
                  <c:v>C14</c:v>
                </c:pt>
                <c:pt idx="14">
                  <c:v>C15</c:v>
                </c:pt>
                <c:pt idx="15">
                  <c:v>C16</c:v>
                </c:pt>
                <c:pt idx="16">
                  <c:v>C17</c:v>
                </c:pt>
                <c:pt idx="17">
                  <c:v>C18</c:v>
                </c:pt>
                <c:pt idx="18">
                  <c:v>C19</c:v>
                </c:pt>
                <c:pt idx="19">
                  <c:v>C20</c:v>
                </c:pt>
              </c:strCache>
            </c:strRef>
          </c:cat>
          <c:val>
            <c:numRef>
              <c:f>num_각도!$B$3:$U$3</c:f>
              <c:numCache>
                <c:formatCode>General</c:formatCode>
                <c:ptCount val="20"/>
                <c:pt idx="0">
                  <c:v>40</c:v>
                </c:pt>
                <c:pt idx="1">
                  <c:v>35</c:v>
                </c:pt>
                <c:pt idx="2">
                  <c:v>25</c:v>
                </c:pt>
                <c:pt idx="3">
                  <c:v>18</c:v>
                </c:pt>
                <c:pt idx="4">
                  <c:v>15</c:v>
                </c:pt>
                <c:pt idx="5">
                  <c:v>20</c:v>
                </c:pt>
                <c:pt idx="6">
                  <c:v>19</c:v>
                </c:pt>
                <c:pt idx="7">
                  <c:v>12</c:v>
                </c:pt>
                <c:pt idx="8">
                  <c:v>14</c:v>
                </c:pt>
                <c:pt idx="9">
                  <c:v>16</c:v>
                </c:pt>
                <c:pt idx="10">
                  <c:v>24</c:v>
                </c:pt>
                <c:pt idx="11">
                  <c:v>31</c:v>
                </c:pt>
                <c:pt idx="12">
                  <c:v>36</c:v>
                </c:pt>
                <c:pt idx="13">
                  <c:v>34</c:v>
                </c:pt>
                <c:pt idx="14">
                  <c:v>39</c:v>
                </c:pt>
                <c:pt idx="15">
                  <c:v>37</c:v>
                </c:pt>
                <c:pt idx="16">
                  <c:v>24</c:v>
                </c:pt>
                <c:pt idx="17">
                  <c:v>27</c:v>
                </c:pt>
                <c:pt idx="18">
                  <c:v>13</c:v>
                </c:pt>
                <c:pt idx="19">
                  <c:v>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D0B-4C01-A248-69A0202376C7}"/>
            </c:ext>
          </c:extLst>
        </c:ser>
        <c:ser>
          <c:idx val="2"/>
          <c:order val="2"/>
          <c:tx>
            <c:strRef>
              <c:f>num_각도!$A$4</c:f>
              <c:strCache>
                <c:ptCount val="1"/>
                <c:pt idx="0">
                  <c:v>s3(뿔테안경)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num_각도!$B$1:$U$1</c:f>
              <c:strCache>
                <c:ptCount val="20"/>
                <c:pt idx="0">
                  <c:v>C1</c:v>
                </c:pt>
                <c:pt idx="1">
                  <c:v>C2</c:v>
                </c:pt>
                <c:pt idx="2">
                  <c:v>C3</c:v>
                </c:pt>
                <c:pt idx="3">
                  <c:v>C4</c:v>
                </c:pt>
                <c:pt idx="4">
                  <c:v>C5</c:v>
                </c:pt>
                <c:pt idx="5">
                  <c:v>C6</c:v>
                </c:pt>
                <c:pt idx="6">
                  <c:v>C7</c:v>
                </c:pt>
                <c:pt idx="7">
                  <c:v>C8</c:v>
                </c:pt>
                <c:pt idx="8">
                  <c:v>C9</c:v>
                </c:pt>
                <c:pt idx="9">
                  <c:v>C10</c:v>
                </c:pt>
                <c:pt idx="10">
                  <c:v>C11</c:v>
                </c:pt>
                <c:pt idx="11">
                  <c:v>C12</c:v>
                </c:pt>
                <c:pt idx="12">
                  <c:v>C13</c:v>
                </c:pt>
                <c:pt idx="13">
                  <c:v>C14</c:v>
                </c:pt>
                <c:pt idx="14">
                  <c:v>C15</c:v>
                </c:pt>
                <c:pt idx="15">
                  <c:v>C16</c:v>
                </c:pt>
                <c:pt idx="16">
                  <c:v>C17</c:v>
                </c:pt>
                <c:pt idx="17">
                  <c:v>C18</c:v>
                </c:pt>
                <c:pt idx="18">
                  <c:v>C19</c:v>
                </c:pt>
                <c:pt idx="19">
                  <c:v>C20</c:v>
                </c:pt>
              </c:strCache>
            </c:strRef>
          </c:cat>
          <c:val>
            <c:numRef>
              <c:f>num_각도!$B$4:$U$4</c:f>
              <c:numCache>
                <c:formatCode>General</c:formatCode>
                <c:ptCount val="20"/>
                <c:pt idx="0">
                  <c:v>47</c:v>
                </c:pt>
                <c:pt idx="1">
                  <c:v>41</c:v>
                </c:pt>
                <c:pt idx="2">
                  <c:v>35</c:v>
                </c:pt>
                <c:pt idx="3">
                  <c:v>23</c:v>
                </c:pt>
                <c:pt idx="4">
                  <c:v>21</c:v>
                </c:pt>
                <c:pt idx="5">
                  <c:v>21</c:v>
                </c:pt>
                <c:pt idx="6">
                  <c:v>19</c:v>
                </c:pt>
                <c:pt idx="7">
                  <c:v>16</c:v>
                </c:pt>
                <c:pt idx="8">
                  <c:v>19</c:v>
                </c:pt>
                <c:pt idx="9">
                  <c:v>22</c:v>
                </c:pt>
                <c:pt idx="10">
                  <c:v>29</c:v>
                </c:pt>
                <c:pt idx="11">
                  <c:v>31</c:v>
                </c:pt>
                <c:pt idx="12">
                  <c:v>36</c:v>
                </c:pt>
                <c:pt idx="13">
                  <c:v>37</c:v>
                </c:pt>
                <c:pt idx="14">
                  <c:v>49</c:v>
                </c:pt>
                <c:pt idx="15">
                  <c:v>45</c:v>
                </c:pt>
                <c:pt idx="16">
                  <c:v>27</c:v>
                </c:pt>
                <c:pt idx="17">
                  <c:v>52</c:v>
                </c:pt>
                <c:pt idx="18">
                  <c:v>17</c:v>
                </c:pt>
                <c:pt idx="19">
                  <c:v>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D0B-4C01-A248-69A0202376C7}"/>
            </c:ext>
          </c:extLst>
        </c:ser>
        <c:ser>
          <c:idx val="3"/>
          <c:order val="3"/>
          <c:tx>
            <c:strRef>
              <c:f>num_각도!$A$5</c:f>
              <c:strCache>
                <c:ptCount val="1"/>
                <c:pt idx="0">
                  <c:v>s4(선글라스)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num_각도!$B$1:$U$1</c:f>
              <c:strCache>
                <c:ptCount val="20"/>
                <c:pt idx="0">
                  <c:v>C1</c:v>
                </c:pt>
                <c:pt idx="1">
                  <c:v>C2</c:v>
                </c:pt>
                <c:pt idx="2">
                  <c:v>C3</c:v>
                </c:pt>
                <c:pt idx="3">
                  <c:v>C4</c:v>
                </c:pt>
                <c:pt idx="4">
                  <c:v>C5</c:v>
                </c:pt>
                <c:pt idx="5">
                  <c:v>C6</c:v>
                </c:pt>
                <c:pt idx="6">
                  <c:v>C7</c:v>
                </c:pt>
                <c:pt idx="7">
                  <c:v>C8</c:v>
                </c:pt>
                <c:pt idx="8">
                  <c:v>C9</c:v>
                </c:pt>
                <c:pt idx="9">
                  <c:v>C10</c:v>
                </c:pt>
                <c:pt idx="10">
                  <c:v>C11</c:v>
                </c:pt>
                <c:pt idx="11">
                  <c:v>C12</c:v>
                </c:pt>
                <c:pt idx="12">
                  <c:v>C13</c:v>
                </c:pt>
                <c:pt idx="13">
                  <c:v>C14</c:v>
                </c:pt>
                <c:pt idx="14">
                  <c:v>C15</c:v>
                </c:pt>
                <c:pt idx="15">
                  <c:v>C16</c:v>
                </c:pt>
                <c:pt idx="16">
                  <c:v>C17</c:v>
                </c:pt>
                <c:pt idx="17">
                  <c:v>C18</c:v>
                </c:pt>
                <c:pt idx="18">
                  <c:v>C19</c:v>
                </c:pt>
                <c:pt idx="19">
                  <c:v>C20</c:v>
                </c:pt>
              </c:strCache>
            </c:strRef>
          </c:cat>
          <c:val>
            <c:numRef>
              <c:f>num_각도!$B$5:$U$5</c:f>
              <c:numCache>
                <c:formatCode>General</c:formatCode>
                <c:ptCount val="20"/>
                <c:pt idx="0">
                  <c:v>40</c:v>
                </c:pt>
                <c:pt idx="1">
                  <c:v>33</c:v>
                </c:pt>
                <c:pt idx="2">
                  <c:v>26</c:v>
                </c:pt>
                <c:pt idx="3">
                  <c:v>23</c:v>
                </c:pt>
                <c:pt idx="4">
                  <c:v>15</c:v>
                </c:pt>
                <c:pt idx="5">
                  <c:v>16</c:v>
                </c:pt>
                <c:pt idx="6">
                  <c:v>10</c:v>
                </c:pt>
                <c:pt idx="7">
                  <c:v>13</c:v>
                </c:pt>
                <c:pt idx="8">
                  <c:v>13</c:v>
                </c:pt>
                <c:pt idx="9">
                  <c:v>19</c:v>
                </c:pt>
                <c:pt idx="10">
                  <c:v>22</c:v>
                </c:pt>
                <c:pt idx="11">
                  <c:v>31</c:v>
                </c:pt>
                <c:pt idx="12">
                  <c:v>33</c:v>
                </c:pt>
                <c:pt idx="13">
                  <c:v>42</c:v>
                </c:pt>
                <c:pt idx="14">
                  <c:v>22</c:v>
                </c:pt>
                <c:pt idx="15">
                  <c:v>22</c:v>
                </c:pt>
                <c:pt idx="16">
                  <c:v>13</c:v>
                </c:pt>
                <c:pt idx="17">
                  <c:v>35</c:v>
                </c:pt>
                <c:pt idx="18">
                  <c:v>15</c:v>
                </c:pt>
                <c:pt idx="19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D0B-4C01-A248-69A0202376C7}"/>
            </c:ext>
          </c:extLst>
        </c:ser>
        <c:ser>
          <c:idx val="4"/>
          <c:order val="4"/>
          <c:tx>
            <c:strRef>
              <c:f>num_각도!$A$6</c:f>
              <c:strCache>
                <c:ptCount val="1"/>
                <c:pt idx="0">
                  <c:v>s5(모자)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num_각도!$B$1:$U$1</c:f>
              <c:strCache>
                <c:ptCount val="20"/>
                <c:pt idx="0">
                  <c:v>C1</c:v>
                </c:pt>
                <c:pt idx="1">
                  <c:v>C2</c:v>
                </c:pt>
                <c:pt idx="2">
                  <c:v>C3</c:v>
                </c:pt>
                <c:pt idx="3">
                  <c:v>C4</c:v>
                </c:pt>
                <c:pt idx="4">
                  <c:v>C5</c:v>
                </c:pt>
                <c:pt idx="5">
                  <c:v>C6</c:v>
                </c:pt>
                <c:pt idx="6">
                  <c:v>C7</c:v>
                </c:pt>
                <c:pt idx="7">
                  <c:v>C8</c:v>
                </c:pt>
                <c:pt idx="8">
                  <c:v>C9</c:v>
                </c:pt>
                <c:pt idx="9">
                  <c:v>C10</c:v>
                </c:pt>
                <c:pt idx="10">
                  <c:v>C11</c:v>
                </c:pt>
                <c:pt idx="11">
                  <c:v>C12</c:v>
                </c:pt>
                <c:pt idx="12">
                  <c:v>C13</c:v>
                </c:pt>
                <c:pt idx="13">
                  <c:v>C14</c:v>
                </c:pt>
                <c:pt idx="14">
                  <c:v>C15</c:v>
                </c:pt>
                <c:pt idx="15">
                  <c:v>C16</c:v>
                </c:pt>
                <c:pt idx="16">
                  <c:v>C17</c:v>
                </c:pt>
                <c:pt idx="17">
                  <c:v>C18</c:v>
                </c:pt>
                <c:pt idx="18">
                  <c:v>C19</c:v>
                </c:pt>
                <c:pt idx="19">
                  <c:v>C20</c:v>
                </c:pt>
              </c:strCache>
            </c:strRef>
          </c:cat>
          <c:val>
            <c:numRef>
              <c:f>num_각도!$B$6:$U$6</c:f>
              <c:numCache>
                <c:formatCode>General</c:formatCode>
                <c:ptCount val="20"/>
                <c:pt idx="0">
                  <c:v>36</c:v>
                </c:pt>
                <c:pt idx="1">
                  <c:v>30</c:v>
                </c:pt>
                <c:pt idx="2">
                  <c:v>27</c:v>
                </c:pt>
                <c:pt idx="3">
                  <c:v>20</c:v>
                </c:pt>
                <c:pt idx="4">
                  <c:v>17</c:v>
                </c:pt>
                <c:pt idx="5">
                  <c:v>16</c:v>
                </c:pt>
                <c:pt idx="6">
                  <c:v>15</c:v>
                </c:pt>
                <c:pt idx="7">
                  <c:v>13</c:v>
                </c:pt>
                <c:pt idx="8">
                  <c:v>14</c:v>
                </c:pt>
                <c:pt idx="9">
                  <c:v>19</c:v>
                </c:pt>
                <c:pt idx="10">
                  <c:v>28</c:v>
                </c:pt>
                <c:pt idx="11">
                  <c:v>32</c:v>
                </c:pt>
                <c:pt idx="12">
                  <c:v>39</c:v>
                </c:pt>
                <c:pt idx="13">
                  <c:v>56</c:v>
                </c:pt>
                <c:pt idx="14">
                  <c:v>59</c:v>
                </c:pt>
                <c:pt idx="15">
                  <c:v>61</c:v>
                </c:pt>
                <c:pt idx="16">
                  <c:v>46</c:v>
                </c:pt>
                <c:pt idx="17">
                  <c:v>53</c:v>
                </c:pt>
                <c:pt idx="18">
                  <c:v>15</c:v>
                </c:pt>
                <c:pt idx="19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D0B-4C01-A248-69A0202376C7}"/>
            </c:ext>
          </c:extLst>
        </c:ser>
        <c:ser>
          <c:idx val="5"/>
          <c:order val="5"/>
          <c:tx>
            <c:strRef>
              <c:f>num_각도!$A$7</c:f>
              <c:strCache>
                <c:ptCount val="1"/>
                <c:pt idx="0">
                  <c:v>s6(모자+뿔테안경)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num_각도!$B$1:$U$1</c:f>
              <c:strCache>
                <c:ptCount val="20"/>
                <c:pt idx="0">
                  <c:v>C1</c:v>
                </c:pt>
                <c:pt idx="1">
                  <c:v>C2</c:v>
                </c:pt>
                <c:pt idx="2">
                  <c:v>C3</c:v>
                </c:pt>
                <c:pt idx="3">
                  <c:v>C4</c:v>
                </c:pt>
                <c:pt idx="4">
                  <c:v>C5</c:v>
                </c:pt>
                <c:pt idx="5">
                  <c:v>C6</c:v>
                </c:pt>
                <c:pt idx="6">
                  <c:v>C7</c:v>
                </c:pt>
                <c:pt idx="7">
                  <c:v>C8</c:v>
                </c:pt>
                <c:pt idx="8">
                  <c:v>C9</c:v>
                </c:pt>
                <c:pt idx="9">
                  <c:v>C10</c:v>
                </c:pt>
                <c:pt idx="10">
                  <c:v>C11</c:v>
                </c:pt>
                <c:pt idx="11">
                  <c:v>C12</c:v>
                </c:pt>
                <c:pt idx="12">
                  <c:v>C13</c:v>
                </c:pt>
                <c:pt idx="13">
                  <c:v>C14</c:v>
                </c:pt>
                <c:pt idx="14">
                  <c:v>C15</c:v>
                </c:pt>
                <c:pt idx="15">
                  <c:v>C16</c:v>
                </c:pt>
                <c:pt idx="16">
                  <c:v>C17</c:v>
                </c:pt>
                <c:pt idx="17">
                  <c:v>C18</c:v>
                </c:pt>
                <c:pt idx="18">
                  <c:v>C19</c:v>
                </c:pt>
                <c:pt idx="19">
                  <c:v>C20</c:v>
                </c:pt>
              </c:strCache>
            </c:strRef>
          </c:cat>
          <c:val>
            <c:numRef>
              <c:f>num_각도!$B$7:$U$7</c:f>
              <c:numCache>
                <c:formatCode>General</c:formatCode>
                <c:ptCount val="20"/>
                <c:pt idx="0">
                  <c:v>43</c:v>
                </c:pt>
                <c:pt idx="1">
                  <c:v>34</c:v>
                </c:pt>
                <c:pt idx="2">
                  <c:v>32</c:v>
                </c:pt>
                <c:pt idx="3">
                  <c:v>24</c:v>
                </c:pt>
                <c:pt idx="4">
                  <c:v>20</c:v>
                </c:pt>
                <c:pt idx="5">
                  <c:v>23</c:v>
                </c:pt>
                <c:pt idx="6">
                  <c:v>19</c:v>
                </c:pt>
                <c:pt idx="7">
                  <c:v>19</c:v>
                </c:pt>
                <c:pt idx="8">
                  <c:v>16</c:v>
                </c:pt>
                <c:pt idx="9">
                  <c:v>21</c:v>
                </c:pt>
                <c:pt idx="10">
                  <c:v>29</c:v>
                </c:pt>
                <c:pt idx="11">
                  <c:v>35</c:v>
                </c:pt>
                <c:pt idx="12">
                  <c:v>37</c:v>
                </c:pt>
                <c:pt idx="13">
                  <c:v>33</c:v>
                </c:pt>
                <c:pt idx="14">
                  <c:v>45</c:v>
                </c:pt>
                <c:pt idx="15">
                  <c:v>37</c:v>
                </c:pt>
                <c:pt idx="16">
                  <c:v>32</c:v>
                </c:pt>
                <c:pt idx="17">
                  <c:v>45</c:v>
                </c:pt>
                <c:pt idx="18">
                  <c:v>17</c:v>
                </c:pt>
                <c:pt idx="19">
                  <c:v>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D0B-4C01-A248-69A0202376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9297824"/>
        <c:axId val="2129303232"/>
      </c:lineChart>
      <c:catAx>
        <c:axId val="2129297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9303232"/>
        <c:crosses val="autoZero"/>
        <c:auto val="1"/>
        <c:lblAlgn val="ctr"/>
        <c:lblOffset val="100"/>
        <c:noMultiLvlLbl val="0"/>
      </c:catAx>
      <c:valAx>
        <c:axId val="2129303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9297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71775-47C4-44DE-9891-D5C6DC6171C4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42C93-9688-442D-8670-48014F7797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062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42C93-9688-442D-8670-48014F7797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039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42C93-9688-442D-8670-48014F77973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646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42C93-9688-442D-8670-48014F77973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351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42C93-9688-442D-8670-48014F77973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507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42C93-9688-442D-8670-48014F77973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495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42C93-9688-442D-8670-48014F7797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84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42C93-9688-442D-8670-48014F7797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85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42C93-9688-442D-8670-48014F77973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33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42C93-9688-442D-8670-48014F77973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362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42C93-9688-442D-8670-48014F77973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840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평균개연성이 높을수록</a:t>
            </a:r>
            <a:r>
              <a:rPr lang="ko-KR" altLang="en-US" baseline="0" dirty="0" smtClean="0"/>
              <a:t> 올바르게 분류한 데이터의 수도 높아지는 경향이 있다는 것을 깨달았습니다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42C93-9688-442D-8670-48014F77973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715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EE612-CC1F-4699-B7B2-D52956B4E378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016D5-421C-494F-9988-578CE63BAC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896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EE612-CC1F-4699-B7B2-D52956B4E378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016D5-421C-494F-9988-578CE63BAC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122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EE612-CC1F-4699-B7B2-D52956B4E378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016D5-421C-494F-9988-578CE63BAC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348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EE612-CC1F-4699-B7B2-D52956B4E378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016D5-421C-494F-9988-578CE63BAC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635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EE612-CC1F-4699-B7B2-D52956B4E378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016D5-421C-494F-9988-578CE63BAC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878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EE612-CC1F-4699-B7B2-D52956B4E378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016D5-421C-494F-9988-578CE63BAC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558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EE612-CC1F-4699-B7B2-D52956B4E378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016D5-421C-494F-9988-578CE63BAC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08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EE612-CC1F-4699-B7B2-D52956B4E378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016D5-421C-494F-9988-578CE63BAC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99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EE612-CC1F-4699-B7B2-D52956B4E378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016D5-421C-494F-9988-578CE63BAC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793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EE612-CC1F-4699-B7B2-D52956B4E378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016D5-421C-494F-9988-578CE63BAC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9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EE612-CC1F-4699-B7B2-D52956B4E378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016D5-421C-494F-9988-578CE63BAC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6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EE612-CC1F-4699-B7B2-D52956B4E378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016D5-421C-494F-9988-578CE63BAC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74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The Complete Guide to Facial Recognition Technology - Panda Secur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6769" y="5231757"/>
            <a:ext cx="4514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4" panose="02020600000000000000" pitchFamily="18" charset="-127"/>
                <a:ea typeface="a아시아헤드4" panose="02020600000000000000" pitchFamily="18" charset="-127"/>
              </a:rPr>
              <a:t>F</a:t>
            </a:r>
            <a:r>
              <a:rPr lang="en-US" altLang="ko-KR" sz="3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4" panose="02020600000000000000" pitchFamily="18" charset="-127"/>
                <a:ea typeface="a아시아헤드4" panose="02020600000000000000" pitchFamily="18" charset="-127"/>
              </a:rPr>
              <a:t>ace </a:t>
            </a:r>
            <a:r>
              <a:rPr lang="en-US" altLang="ko-KR" sz="32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4" panose="02020600000000000000" pitchFamily="18" charset="-127"/>
                <a:ea typeface="a아시아헤드4" panose="02020600000000000000" pitchFamily="18" charset="-127"/>
              </a:rPr>
              <a:t>R</a:t>
            </a:r>
            <a:r>
              <a:rPr lang="en-US" altLang="ko-KR" sz="32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4" panose="02020600000000000000" pitchFamily="18" charset="-127"/>
                <a:ea typeface="a아시아헤드4" panose="02020600000000000000" pitchFamily="18" charset="-127"/>
              </a:rPr>
              <a:t>egonition</a:t>
            </a:r>
            <a:r>
              <a:rPr lang="en-US" altLang="ko-KR" sz="3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4" panose="02020600000000000000" pitchFamily="18" charset="-127"/>
                <a:ea typeface="a아시아헤드4" panose="02020600000000000000" pitchFamily="18" charset="-127"/>
              </a:rPr>
              <a:t> Login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91262" y="6347229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지도교수 </a:t>
            </a:r>
            <a:r>
              <a: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r>
              <a:rPr lang="ko-KR" altLang="en-US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김수형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91262" y="5839398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팀 이름 </a:t>
            </a:r>
            <a:r>
              <a: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r>
              <a:rPr lang="ko-KR" altLang="en-US" sz="2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내눈지아니</a:t>
            </a:r>
            <a:r>
              <a: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?</a:t>
            </a:r>
          </a:p>
          <a:p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057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"/>
            <a:ext cx="9144000" cy="740780"/>
          </a:xfrm>
          <a:prstGeom prst="rect">
            <a:avLst/>
          </a:prstGeom>
          <a:solidFill>
            <a:srgbClr val="C3C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-1572650" y="1"/>
            <a:ext cx="451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-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	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델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3721" y="1814076"/>
            <a:ext cx="74294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- </a:t>
            </a:r>
            <a:r>
              <a:rPr lang="ko-KR" altLang="en-US" sz="2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임베딩된</a:t>
            </a:r>
            <a:r>
              <a:rPr lang="ko-KR" altLang="en-US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 얼굴</a:t>
            </a:r>
            <a:r>
              <a: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ko-KR" altLang="en-US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데이터</a:t>
            </a:r>
            <a:r>
              <a: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r>
              <a:rPr lang="ko-KR" altLang="en-US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 누구인지를 판단하기 위한 모델</a:t>
            </a:r>
            <a:endParaRPr lang="en-US" altLang="ko-KR" sz="2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- </a:t>
            </a:r>
            <a:r>
              <a:rPr lang="ko-KR" altLang="en-US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멀티클래스가 들어올 시 자동으로 여러 개의 이진 분류를 만들어 줌</a:t>
            </a:r>
            <a:endParaRPr lang="en-US" altLang="ko-KR" sz="2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- </a:t>
            </a:r>
            <a:r>
              <a:rPr lang="en-US" altLang="ko-KR" sz="2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OvO</a:t>
            </a:r>
            <a:r>
              <a: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(One versus One)</a:t>
            </a:r>
          </a:p>
          <a:p>
            <a:pPr>
              <a:lnSpc>
                <a:spcPct val="150000"/>
              </a:lnSpc>
            </a:pPr>
            <a:endParaRPr lang="en-US" altLang="ko-KR" sz="2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83721" y="1102165"/>
            <a:ext cx="5647969" cy="646331"/>
            <a:chOff x="2702884" y="2057436"/>
            <a:chExt cx="5647969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3119951" y="2057436"/>
              <a:ext cx="5230902" cy="581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SVM(Support Vector Machine)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2702884" y="2180547"/>
              <a:ext cx="477186" cy="523220"/>
              <a:chOff x="265238" y="2486142"/>
              <a:chExt cx="477186" cy="52322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4F8BFED9-261C-484E-9BF5-76AF25FA7FD7}"/>
                  </a:ext>
                </a:extLst>
              </p:cNvPr>
              <p:cNvSpPr/>
              <p:nvPr/>
            </p:nvSpPr>
            <p:spPr>
              <a:xfrm>
                <a:off x="265238" y="2549162"/>
                <a:ext cx="367808" cy="36803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29B649-50B0-45D5-A448-31F5D687DF9B}"/>
                  </a:ext>
                </a:extLst>
              </p:cNvPr>
              <p:cNvSpPr txBox="1"/>
              <p:nvPr/>
            </p:nvSpPr>
            <p:spPr>
              <a:xfrm>
                <a:off x="314497" y="2486142"/>
                <a:ext cx="427927" cy="52322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chemeClr val="bg1"/>
                    </a:solidFill>
                    <a:latin typeface="tvN 즐거운이야기 Bold" panose="02020603020101020101" pitchFamily="18" charset="-127"/>
                    <a:ea typeface="tvN 즐거운이야기 Bold" panose="02020603020101020101" pitchFamily="18" charset="-127"/>
                  </a:rPr>
                  <a:t>3</a:t>
                </a:r>
                <a:endParaRPr lang="ko-KR" altLang="en-US" sz="2800" dirty="0">
                  <a:solidFill>
                    <a:schemeClr val="bg1"/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endParaRPr>
              </a:p>
            </p:txBody>
          </p:sp>
        </p:grpSp>
      </p:grpSp>
      <p:pic>
        <p:nvPicPr>
          <p:cNvPr id="14" name="Picture 2" descr="https://cdn-images-1.medium.com/max/2000/1*nUpw5agP-Vefm4Uinteq-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086" y="4047239"/>
            <a:ext cx="5422678" cy="278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30848" y="3493241"/>
            <a:ext cx="59411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이는 이진 </a:t>
            </a:r>
            <a:r>
              <a:rPr lang="ko-KR" altLang="en-US" sz="2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분류기이므로</a:t>
            </a:r>
            <a:r>
              <a:rPr lang="ko-KR" altLang="en-US" sz="2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다중 분류에 한계가 있음</a:t>
            </a:r>
            <a:endParaRPr lang="en-US" altLang="ko-KR" sz="2000" b="1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C00000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 rot="20373562">
            <a:off x="1354765" y="3276066"/>
            <a:ext cx="6462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내손글씨B" panose="02020600000000000000" pitchFamily="18" charset="-127"/>
                <a:ea typeface="a내손글씨B" panose="02020600000000000000" pitchFamily="18" charset="-127"/>
              </a:rPr>
              <a:t>But</a:t>
            </a:r>
            <a:endParaRPr lang="ko-KR" alt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내손글씨B" panose="02020600000000000000" pitchFamily="18" charset="-127"/>
              <a:ea typeface="a내손글씨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244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"/>
            <a:ext cx="9144000" cy="740780"/>
          </a:xfrm>
          <a:prstGeom prst="rect">
            <a:avLst/>
          </a:prstGeom>
          <a:solidFill>
            <a:srgbClr val="C3C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-1572650" y="1"/>
            <a:ext cx="451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-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	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델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34085" y="1084338"/>
            <a:ext cx="6750317" cy="2205073"/>
            <a:chOff x="1057511" y="1157927"/>
            <a:chExt cx="6750317" cy="2205073"/>
          </a:xfrm>
        </p:grpSpPr>
        <p:sp>
          <p:nvSpPr>
            <p:cNvPr id="12" name="TextBox 11"/>
            <p:cNvSpPr txBox="1"/>
            <p:nvPr/>
          </p:nvSpPr>
          <p:spPr>
            <a:xfrm>
              <a:off x="1057511" y="1885672"/>
              <a:ext cx="675031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- </a:t>
              </a:r>
              <a:r>
                <a:rPr lang="ko-KR" altLang="en-US" sz="200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임베딩된</a:t>
              </a:r>
              <a:r>
                <a:rPr lang="ko-KR" altLang="en-US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얼굴</a:t>
              </a:r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(</a:t>
              </a:r>
              <a:r>
                <a:rPr lang="ko-KR" altLang="en-US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데이터</a:t>
              </a:r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)</a:t>
              </a:r>
              <a:r>
                <a:rPr lang="ko-KR" altLang="en-US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이 누구인지를 판단하기 위한 모델</a:t>
              </a:r>
              <a:endPara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- </a:t>
              </a:r>
              <a:r>
                <a:rPr lang="en-US" altLang="ko-KR" sz="200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softmax</a:t>
              </a:r>
              <a:r>
                <a:rPr lang="ko-KR" altLang="en-US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함수를 사용한 다중 분류기</a:t>
              </a:r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, </a:t>
              </a:r>
              <a:r>
                <a:rPr lang="en-US" altLang="ko-KR" sz="200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OvA</a:t>
              </a:r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(One versus All)</a:t>
              </a: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171553" y="1157927"/>
              <a:ext cx="5647969" cy="646331"/>
              <a:chOff x="2702884" y="2057436"/>
              <a:chExt cx="5647969" cy="646331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3119951" y="2057436"/>
                <a:ext cx="52309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다중 분류기</a:t>
                </a:r>
                <a:r>
                  <a:rPr lang="en-US" altLang="ko-KR" sz="24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(output-&gt;</a:t>
                </a:r>
                <a:r>
                  <a:rPr lang="en-US" altLang="ko-KR" sz="2400" dirty="0" err="1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softmax</a:t>
                </a:r>
                <a:r>
                  <a:rPr lang="ko-KR" altLang="en-US" sz="24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함수 사용</a:t>
                </a:r>
                <a:r>
                  <a:rPr lang="en-US" altLang="ko-KR" sz="24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)</a:t>
                </a:r>
              </a:p>
            </p:txBody>
          </p:sp>
          <p:grpSp>
            <p:nvGrpSpPr>
              <p:cNvPr id="6" name="그룹 5"/>
              <p:cNvGrpSpPr/>
              <p:nvPr/>
            </p:nvGrpSpPr>
            <p:grpSpPr>
              <a:xfrm>
                <a:off x="2702884" y="2180547"/>
                <a:ext cx="477186" cy="523220"/>
                <a:chOff x="265238" y="2486142"/>
                <a:chExt cx="477186" cy="523220"/>
              </a:xfrm>
            </p:grpSpPr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F8BFED9-261C-484E-9BF5-76AF25FA7FD7}"/>
                    </a:ext>
                  </a:extLst>
                </p:cNvPr>
                <p:cNvSpPr/>
                <p:nvPr/>
              </p:nvSpPr>
              <p:spPr>
                <a:xfrm>
                  <a:off x="265238" y="2549162"/>
                  <a:ext cx="367808" cy="368037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scene3d>
                  <a:camera prst="obliqueTopLef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29B649-50B0-45D5-A448-31F5D687DF9B}"/>
                    </a:ext>
                  </a:extLst>
                </p:cNvPr>
                <p:cNvSpPr txBox="1"/>
                <p:nvPr/>
              </p:nvSpPr>
              <p:spPr>
                <a:xfrm>
                  <a:off x="314497" y="2486142"/>
                  <a:ext cx="427927" cy="523220"/>
                </a:xfrm>
                <a:prstGeom prst="rect">
                  <a:avLst/>
                </a:prstGeom>
                <a:noFill/>
                <a:scene3d>
                  <a:camera prst="obliqueTopLeft"/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dirty="0">
                      <a:solidFill>
                        <a:schemeClr val="bg1"/>
                      </a:solidFill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3</a:t>
                  </a:r>
                  <a:endParaRPr lang="ko-KR" altLang="en-US" sz="2800" dirty="0">
                    <a:solidFill>
                      <a:schemeClr val="bg1"/>
                    </a:solidFill>
                    <a:latin typeface="tvN 즐거운이야기 Bold" panose="02020603020101020101" pitchFamily="18" charset="-127"/>
                    <a:ea typeface="tvN 즐거운이야기 Bold" panose="02020603020101020101" pitchFamily="18" charset="-127"/>
                  </a:endParaRPr>
                </a:p>
              </p:txBody>
            </p:sp>
          </p:grpSp>
        </p:grpSp>
      </p:grpSp>
      <p:grpSp>
        <p:nvGrpSpPr>
          <p:cNvPr id="5" name="그룹 4"/>
          <p:cNvGrpSpPr/>
          <p:nvPr/>
        </p:nvGrpSpPr>
        <p:grpSpPr>
          <a:xfrm>
            <a:off x="218715" y="3093766"/>
            <a:ext cx="2722762" cy="1414022"/>
            <a:chOff x="218715" y="3093766"/>
            <a:chExt cx="2722762" cy="1414022"/>
          </a:xfrm>
        </p:grpSpPr>
        <p:sp>
          <p:nvSpPr>
            <p:cNvPr id="15" name="직사각형 14"/>
            <p:cNvSpPr/>
            <p:nvPr/>
          </p:nvSpPr>
          <p:spPr>
            <a:xfrm>
              <a:off x="218715" y="3093766"/>
              <a:ext cx="2722762" cy="650631"/>
            </a:xfrm>
            <a:prstGeom prst="rect">
              <a:avLst/>
            </a:prstGeom>
            <a:solidFill>
              <a:srgbClr val="A5B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input (shape=(128,))</a:t>
              </a:r>
              <a:endPara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18715" y="3857157"/>
              <a:ext cx="2722762" cy="650631"/>
            </a:xfrm>
            <a:prstGeom prst="rect">
              <a:avLst/>
            </a:prstGeom>
            <a:solidFill>
              <a:srgbClr val="5A71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Dense(unit=300, activation=</a:t>
              </a:r>
              <a:r>
                <a:rPr lang="en-US" altLang="ko-KR" dirty="0" err="1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softmax</a:t>
              </a:r>
              <a:r>
                <a:rPr lang="en-US" altLang="ko-KR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</a:t>
              </a:r>
              <a:endPara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20937" y="4518763"/>
            <a:ext cx="2318317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&lt;</a:t>
            </a:r>
            <a:r>
              <a:rPr lang="ko-KR" altLang="en-US" sz="16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퍼셉트론</a:t>
            </a:r>
            <a:r>
              <a:rPr lang="ko-KR" altLang="en-US" sz="1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 모델</a:t>
            </a:r>
            <a:r>
              <a:rPr lang="en-US" altLang="ko-KR" sz="1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&gt;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122505" y="3093766"/>
            <a:ext cx="2722762" cy="2177413"/>
            <a:chOff x="3150799" y="3093766"/>
            <a:chExt cx="2722762" cy="2177413"/>
          </a:xfrm>
        </p:grpSpPr>
        <p:sp>
          <p:nvSpPr>
            <p:cNvPr id="16" name="직사각형 15"/>
            <p:cNvSpPr/>
            <p:nvPr/>
          </p:nvSpPr>
          <p:spPr>
            <a:xfrm>
              <a:off x="3150799" y="3093766"/>
              <a:ext cx="2722762" cy="650631"/>
            </a:xfrm>
            <a:prstGeom prst="rect">
              <a:avLst/>
            </a:prstGeom>
            <a:solidFill>
              <a:srgbClr val="A5B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input (shape=(128,))</a:t>
              </a:r>
              <a:endPara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150799" y="4620548"/>
              <a:ext cx="2722762" cy="650631"/>
            </a:xfrm>
            <a:prstGeom prst="rect">
              <a:avLst/>
            </a:prstGeom>
            <a:solidFill>
              <a:srgbClr val="5A71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Dense(unit=300, activation=</a:t>
              </a:r>
              <a:r>
                <a:rPr lang="en-US" altLang="ko-KR" dirty="0" err="1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softmax</a:t>
              </a:r>
              <a:r>
                <a:rPr lang="en-US" altLang="ko-KR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</a:t>
              </a:r>
              <a:endPara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50799" y="3857157"/>
              <a:ext cx="2722762" cy="650631"/>
            </a:xfrm>
            <a:prstGeom prst="rect">
              <a:avLst/>
            </a:prstGeom>
            <a:solidFill>
              <a:srgbClr val="768C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Dense(unit=512, activation=</a:t>
              </a:r>
              <a:r>
                <a:rPr lang="en-US" altLang="ko-KR" dirty="0" err="1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relu</a:t>
              </a:r>
              <a:r>
                <a:rPr lang="en-US" altLang="ko-KR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</a:t>
              </a:r>
              <a:endPara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026295" y="3101542"/>
            <a:ext cx="2722762" cy="2938853"/>
            <a:chOff x="6026295" y="3101542"/>
            <a:chExt cx="2722762" cy="2938853"/>
          </a:xfrm>
        </p:grpSpPr>
        <p:sp>
          <p:nvSpPr>
            <p:cNvPr id="19" name="직사각형 18"/>
            <p:cNvSpPr/>
            <p:nvPr/>
          </p:nvSpPr>
          <p:spPr>
            <a:xfrm>
              <a:off x="6026295" y="3101542"/>
              <a:ext cx="2722762" cy="650631"/>
            </a:xfrm>
            <a:prstGeom prst="rect">
              <a:avLst/>
            </a:prstGeom>
            <a:solidFill>
              <a:srgbClr val="A5B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input (shape=(128,))</a:t>
              </a:r>
              <a:endPara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026295" y="5389764"/>
              <a:ext cx="2722762" cy="650631"/>
            </a:xfrm>
            <a:prstGeom prst="rect">
              <a:avLst/>
            </a:prstGeom>
            <a:solidFill>
              <a:srgbClr val="5A71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Dense(unit=300, activation=</a:t>
              </a:r>
              <a:r>
                <a:rPr lang="en-US" altLang="ko-KR" dirty="0" err="1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softmax</a:t>
              </a:r>
              <a:r>
                <a:rPr lang="en-US" altLang="ko-KR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</a:t>
              </a:r>
              <a:endPara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026295" y="3857157"/>
              <a:ext cx="2722762" cy="650631"/>
            </a:xfrm>
            <a:prstGeom prst="rect">
              <a:avLst/>
            </a:prstGeom>
            <a:solidFill>
              <a:srgbClr val="768C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Dense(unit=512, activation=</a:t>
              </a:r>
              <a:r>
                <a:rPr lang="en-US" altLang="ko-KR" dirty="0" err="1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relu</a:t>
              </a:r>
              <a:r>
                <a:rPr lang="en-US" altLang="ko-KR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</a:t>
              </a:r>
              <a:endPara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026295" y="4620548"/>
              <a:ext cx="2722762" cy="650631"/>
            </a:xfrm>
            <a:prstGeom prst="rect">
              <a:avLst/>
            </a:prstGeom>
            <a:solidFill>
              <a:srgbClr val="768C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Dense(unit=512, activation=</a:t>
              </a:r>
              <a:r>
                <a:rPr lang="en-US" altLang="ko-KR" dirty="0" err="1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relu</a:t>
              </a:r>
              <a:r>
                <a:rPr lang="en-US" altLang="ko-KR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</a:t>
              </a:r>
              <a:endPara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324727" y="5271179"/>
            <a:ext cx="2318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&lt;</a:t>
            </a:r>
            <a:r>
              <a:rPr lang="ko-KR" altLang="en-US" sz="1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다층 </a:t>
            </a:r>
            <a:r>
              <a:rPr lang="ko-KR" altLang="en-US" sz="16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퍼셉트론</a:t>
            </a:r>
            <a:r>
              <a:rPr lang="ko-KR" altLang="en-US" sz="1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 모델</a:t>
            </a:r>
            <a:r>
              <a:rPr lang="en-US" altLang="ko-KR" sz="1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&gt;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28517" y="6065338"/>
            <a:ext cx="2318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&lt;</a:t>
            </a:r>
            <a:r>
              <a:rPr lang="ko-KR" altLang="en-US" sz="1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깊은 다층 </a:t>
            </a:r>
            <a:r>
              <a:rPr lang="ko-KR" altLang="en-US" sz="16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퍼셉트론</a:t>
            </a:r>
            <a:r>
              <a:rPr lang="ko-KR" altLang="en-US" sz="1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 모델</a:t>
            </a:r>
            <a:r>
              <a:rPr lang="en-US" altLang="ko-KR" sz="1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3433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"/>
            <a:ext cx="9144000" cy="740780"/>
          </a:xfrm>
          <a:prstGeom prst="rect">
            <a:avLst/>
          </a:prstGeom>
          <a:solidFill>
            <a:srgbClr val="C3C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-1572650" y="1"/>
            <a:ext cx="451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-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	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델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21537" y="1759253"/>
            <a:ext cx="2040041" cy="400110"/>
            <a:chOff x="832282" y="1750451"/>
            <a:chExt cx="2040041" cy="400110"/>
          </a:xfrm>
        </p:grpSpPr>
        <p:sp>
          <p:nvSpPr>
            <p:cNvPr id="27" name="TextBox 26"/>
            <p:cNvSpPr txBox="1"/>
            <p:nvPr/>
          </p:nvSpPr>
          <p:spPr>
            <a:xfrm>
              <a:off x="1024223" y="1750451"/>
              <a:ext cx="1848100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Sequence</a:t>
              </a:r>
              <a:endParaRPr lang="ko-KR" altLang="en-US" sz="2000" dirty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32282" y="1825636"/>
              <a:ext cx="158567" cy="281585"/>
            </a:xfrm>
            <a:prstGeom prst="rect">
              <a:avLst/>
            </a:prstGeom>
            <a:solidFill>
              <a:srgbClr val="95A6B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93914" y="2527046"/>
            <a:ext cx="8764939" cy="3450421"/>
            <a:chOff x="193914" y="2676514"/>
            <a:chExt cx="8764939" cy="3450421"/>
          </a:xfrm>
        </p:grpSpPr>
        <p:sp>
          <p:nvSpPr>
            <p:cNvPr id="30" name="TextBox 29"/>
            <p:cNvSpPr txBox="1"/>
            <p:nvPr/>
          </p:nvSpPr>
          <p:spPr>
            <a:xfrm>
              <a:off x="4578505" y="5185223"/>
              <a:ext cx="19122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2. </a:t>
              </a:r>
              <a:r>
                <a:rPr lang="en-US" altLang="ko-KR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FaceNet</a:t>
              </a:r>
              <a:r>
                <a:rPr lang="en-US" altLang="ko-KR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:  </a:t>
              </a:r>
            </a:p>
            <a:p>
              <a:pPr algn="ctr"/>
              <a:r>
                <a:rPr lang="en-US" altLang="ko-KR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128</a:t>
              </a:r>
              <a:r>
                <a:rPr lang="ko-KR" altLang="en-US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개 벡터 표현</a:t>
              </a:r>
              <a:endPara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737275" y="5171331"/>
              <a:ext cx="14113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1. MTCNN : </a:t>
              </a:r>
            </a:p>
            <a:p>
              <a:pPr algn="ctr"/>
              <a:r>
                <a:rPr lang="ko-KR" altLang="en-US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얼굴 감지</a:t>
              </a:r>
              <a:endPara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721890" y="5171331"/>
              <a:ext cx="22369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3. SVM &amp; </a:t>
              </a:r>
              <a:r>
                <a:rPr lang="ko-KR" altLang="en-US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다중분류기</a:t>
              </a:r>
              <a:r>
                <a:rPr lang="en-US" altLang="ko-KR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: </a:t>
              </a:r>
            </a:p>
            <a:p>
              <a:pPr algn="ctr"/>
              <a:r>
                <a:rPr lang="ko-KR" altLang="en-US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얼굴 학습 및 예측</a:t>
              </a:r>
              <a:endPara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7813" y="3198240"/>
              <a:ext cx="1773605" cy="1442572"/>
            </a:xfrm>
            <a:prstGeom prst="rect">
              <a:avLst/>
            </a:prstGeom>
          </p:spPr>
        </p:pic>
        <p:sp>
          <p:nvSpPr>
            <p:cNvPr id="34" name="갈매기형 수장 33"/>
            <p:cNvSpPr/>
            <p:nvPr/>
          </p:nvSpPr>
          <p:spPr>
            <a:xfrm>
              <a:off x="2301808" y="3841457"/>
              <a:ext cx="198634" cy="273446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35" name="갈매기형 수장 34"/>
            <p:cNvSpPr/>
            <p:nvPr/>
          </p:nvSpPr>
          <p:spPr>
            <a:xfrm>
              <a:off x="4438908" y="3876882"/>
              <a:ext cx="198634" cy="273446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914" y="2676514"/>
              <a:ext cx="1971675" cy="2486025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19077" y="3086291"/>
              <a:ext cx="1647746" cy="1666470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400820" y="5203605"/>
              <a:ext cx="18277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0. </a:t>
              </a:r>
              <a:r>
                <a:rPr lang="ko-KR" altLang="en-US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입력 </a:t>
              </a:r>
              <a:r>
                <a:rPr lang="en-US" altLang="ko-KR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:</a:t>
              </a:r>
            </a:p>
            <a:p>
              <a:pPr algn="ctr"/>
              <a:r>
                <a:rPr lang="en-US" altLang="ko-KR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OpenCV2</a:t>
              </a:r>
              <a:r>
                <a:rPr lang="ko-KR" altLang="en-US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사용</a:t>
              </a:r>
              <a:endPara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 algn="ctr"/>
              <a:r>
                <a:rPr lang="en-US" altLang="ko-KR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(</a:t>
              </a:r>
              <a:r>
                <a:rPr lang="ko-KR" altLang="en-US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사진</a:t>
              </a:r>
              <a:r>
                <a:rPr lang="en-US" altLang="ko-KR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,</a:t>
              </a:r>
              <a:r>
                <a:rPr lang="ko-KR" altLang="en-US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영상</a:t>
              </a:r>
              <a:r>
                <a:rPr lang="en-US" altLang="ko-KR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)</a:t>
              </a: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5868" y="2735167"/>
              <a:ext cx="2041277" cy="2368718"/>
            </a:xfrm>
            <a:prstGeom prst="rect">
              <a:avLst/>
            </a:prstGeom>
          </p:spPr>
        </p:pic>
        <p:sp>
          <p:nvSpPr>
            <p:cNvPr id="40" name="갈매기형 수장 39"/>
            <p:cNvSpPr/>
            <p:nvPr/>
          </p:nvSpPr>
          <p:spPr>
            <a:xfrm>
              <a:off x="6523256" y="3879877"/>
              <a:ext cx="198634" cy="273446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668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"/>
            <a:ext cx="9144000" cy="740780"/>
          </a:xfrm>
          <a:prstGeom prst="rect">
            <a:avLst/>
          </a:prstGeom>
          <a:solidFill>
            <a:srgbClr val="C3C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-866468" y="10091"/>
            <a:ext cx="451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-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성능평가(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MTCNN)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B6050E-0614-439F-BFDA-D85405BBAC22}"/>
              </a:ext>
            </a:extLst>
          </p:cNvPr>
          <p:cNvSpPr/>
          <p:nvPr/>
        </p:nvSpPr>
        <p:spPr>
          <a:xfrm>
            <a:off x="891244" y="1109450"/>
            <a:ext cx="6790029" cy="5637817"/>
          </a:xfrm>
          <a:prstGeom prst="rect">
            <a:avLst/>
          </a:prstGeom>
          <a:solidFill>
            <a:schemeClr val="bg1"/>
          </a:solidFill>
          <a:ln w="19050">
            <a:solidFill>
              <a:srgbClr val="95A6BD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231463" y="891629"/>
            <a:ext cx="1161072" cy="418886"/>
            <a:chOff x="1460740" y="855881"/>
            <a:chExt cx="1161072" cy="418886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ECF3BD-943F-44D1-934F-1D15AEB99F3C}"/>
                </a:ext>
              </a:extLst>
            </p:cNvPr>
            <p:cNvSpPr/>
            <p:nvPr/>
          </p:nvSpPr>
          <p:spPr>
            <a:xfrm>
              <a:off x="1460740" y="855881"/>
              <a:ext cx="1161072" cy="418886"/>
            </a:xfrm>
            <a:prstGeom prst="rect">
              <a:avLst/>
            </a:prstGeom>
            <a:solidFill>
              <a:srgbClr val="95A6BD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95A6BD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B2BA57C-84F2-49F1-966D-2DD842E6AEA5}"/>
                </a:ext>
              </a:extLst>
            </p:cNvPr>
            <p:cNvSpPr/>
            <p:nvPr/>
          </p:nvSpPr>
          <p:spPr>
            <a:xfrm>
              <a:off x="1692463" y="887592"/>
              <a:ext cx="697627" cy="369332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분 석</a:t>
              </a:r>
              <a:endPara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728509" y="1310515"/>
            <a:ext cx="51154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# 100</a:t>
            </a:r>
            <a:r>
              <a:rPr lang="ko-KR" altLang="en-US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번사람의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10800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장을 이용해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MTCNN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성능을 평가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20" name="Picture 2" descr="Database_inf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776" y="1824603"/>
            <a:ext cx="4794965" cy="482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2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"/>
            <a:ext cx="9144000" cy="740780"/>
          </a:xfrm>
          <a:prstGeom prst="rect">
            <a:avLst/>
          </a:prstGeom>
          <a:solidFill>
            <a:srgbClr val="C3C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-866468" y="10091"/>
            <a:ext cx="451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-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성능평가(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MTCNN)</a:t>
            </a:r>
          </a:p>
        </p:txBody>
      </p:sp>
      <p:graphicFrame>
        <p:nvGraphicFramePr>
          <p:cNvPr id="17" name="차트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0974633"/>
              </p:ext>
            </p:extLst>
          </p:nvPr>
        </p:nvGraphicFramePr>
        <p:xfrm>
          <a:off x="148244" y="2715988"/>
          <a:ext cx="8847512" cy="3778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5" name="그룹 14"/>
          <p:cNvGrpSpPr/>
          <p:nvPr/>
        </p:nvGrpSpPr>
        <p:grpSpPr>
          <a:xfrm>
            <a:off x="229524" y="1143123"/>
            <a:ext cx="1161072" cy="418886"/>
            <a:chOff x="1460740" y="855881"/>
            <a:chExt cx="1161072" cy="418886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ECF3BD-943F-44D1-934F-1D15AEB99F3C}"/>
                </a:ext>
              </a:extLst>
            </p:cNvPr>
            <p:cNvSpPr/>
            <p:nvPr/>
          </p:nvSpPr>
          <p:spPr>
            <a:xfrm>
              <a:off x="1460740" y="855881"/>
              <a:ext cx="1161072" cy="418886"/>
            </a:xfrm>
            <a:prstGeom prst="rect">
              <a:avLst/>
            </a:prstGeom>
            <a:solidFill>
              <a:srgbClr val="95A6BD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95A6BD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B2BA57C-84F2-49F1-966D-2DD842E6AEA5}"/>
                </a:ext>
              </a:extLst>
            </p:cNvPr>
            <p:cNvSpPr/>
            <p:nvPr/>
          </p:nvSpPr>
          <p:spPr>
            <a:xfrm>
              <a:off x="1692463" y="887592"/>
              <a:ext cx="697627" cy="369332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분 석</a:t>
              </a:r>
              <a:endPara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48243" y="1533617"/>
            <a:ext cx="64635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# MTCNN :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밝기에 따른 얼굴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detect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실패 사진 개수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-&gt;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대체적으로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lux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40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이하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조명의 수평 방향이 틀어졌을 때  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480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"/>
            <a:ext cx="9144000" cy="740780"/>
          </a:xfrm>
          <a:prstGeom prst="rect">
            <a:avLst/>
          </a:prstGeom>
          <a:solidFill>
            <a:srgbClr val="C3C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29524" y="1143123"/>
            <a:ext cx="1161072" cy="418886"/>
            <a:chOff x="1460740" y="855881"/>
            <a:chExt cx="1161072" cy="41888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ECF3BD-943F-44D1-934F-1D15AEB99F3C}"/>
                </a:ext>
              </a:extLst>
            </p:cNvPr>
            <p:cNvSpPr/>
            <p:nvPr/>
          </p:nvSpPr>
          <p:spPr>
            <a:xfrm>
              <a:off x="1460740" y="855881"/>
              <a:ext cx="1161072" cy="418886"/>
            </a:xfrm>
            <a:prstGeom prst="rect">
              <a:avLst/>
            </a:prstGeom>
            <a:solidFill>
              <a:srgbClr val="95A6BD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95A6BD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2BA57C-84F2-49F1-966D-2DD842E6AEA5}"/>
                </a:ext>
              </a:extLst>
            </p:cNvPr>
            <p:cNvSpPr/>
            <p:nvPr/>
          </p:nvSpPr>
          <p:spPr>
            <a:xfrm>
              <a:off x="1692463" y="887592"/>
              <a:ext cx="697627" cy="369332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분 석</a:t>
              </a:r>
              <a:endPara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48243" y="1533617"/>
            <a:ext cx="64635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# MTCNN :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밝기에 따른 얼굴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detect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실패 사진 개수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-&gt;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대체적으로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lux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40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이하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조명의 수평 방향이 틀어졌을 때  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14073" y="2690908"/>
            <a:ext cx="7630394" cy="3752724"/>
            <a:chOff x="701996" y="2770039"/>
            <a:chExt cx="7630394" cy="375272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0" r="15408"/>
            <a:stretch/>
          </p:blipFill>
          <p:spPr>
            <a:xfrm>
              <a:off x="701996" y="2770039"/>
              <a:ext cx="3487160" cy="324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94" r="14608"/>
            <a:stretch/>
          </p:blipFill>
          <p:spPr>
            <a:xfrm>
              <a:off x="4877013" y="2770039"/>
              <a:ext cx="3455377" cy="3240000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1734252" y="6010039"/>
              <a:ext cx="1422649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lux</a:t>
              </a:r>
              <a:r>
                <a:rPr lang="ko-KR" altLang="en-US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</a:t>
              </a:r>
              <a:r>
                <a:rPr lang="en-US" altLang="ko-KR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40 (L6)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903295" y="6014932"/>
              <a:ext cx="3402812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lux</a:t>
              </a:r>
              <a:r>
                <a:rPr lang="ko-KR" altLang="en-US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</a:t>
              </a:r>
              <a:r>
                <a:rPr lang="en-US" altLang="ko-KR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400, </a:t>
              </a:r>
              <a:r>
                <a:rPr lang="ko-KR" altLang="en-US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수평</a:t>
              </a:r>
              <a:r>
                <a:rPr lang="en-US" altLang="ko-KR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+90˚ </a:t>
              </a:r>
              <a:r>
                <a:rPr lang="en-US" altLang="ko-KR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(L16)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-866468" y="10091"/>
            <a:ext cx="451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-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성능평가(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MTCNN)</a:t>
            </a:r>
          </a:p>
        </p:txBody>
      </p:sp>
    </p:spTree>
    <p:extLst>
      <p:ext uri="{BB962C8B-B14F-4D97-AF65-F5344CB8AC3E}">
        <p14:creationId xmlns:p14="http://schemas.microsoft.com/office/powerpoint/2010/main" val="2933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"/>
            <a:ext cx="9144000" cy="740780"/>
          </a:xfrm>
          <a:prstGeom prst="rect">
            <a:avLst/>
          </a:prstGeom>
          <a:solidFill>
            <a:srgbClr val="C3C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차트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6987336"/>
              </p:ext>
            </p:extLst>
          </p:nvPr>
        </p:nvGraphicFramePr>
        <p:xfrm>
          <a:off x="354346" y="2839915"/>
          <a:ext cx="8243047" cy="3862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5" name="그룹 14"/>
          <p:cNvGrpSpPr/>
          <p:nvPr/>
        </p:nvGrpSpPr>
        <p:grpSpPr>
          <a:xfrm>
            <a:off x="229524" y="1257419"/>
            <a:ext cx="1161072" cy="418886"/>
            <a:chOff x="1460740" y="855881"/>
            <a:chExt cx="1161072" cy="418886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ECF3BD-943F-44D1-934F-1D15AEB99F3C}"/>
                </a:ext>
              </a:extLst>
            </p:cNvPr>
            <p:cNvSpPr/>
            <p:nvPr/>
          </p:nvSpPr>
          <p:spPr>
            <a:xfrm>
              <a:off x="1460740" y="855881"/>
              <a:ext cx="1161072" cy="418886"/>
            </a:xfrm>
            <a:prstGeom prst="rect">
              <a:avLst/>
            </a:prstGeom>
            <a:solidFill>
              <a:srgbClr val="95A6BD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95A6BD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B2BA57C-84F2-49F1-966D-2DD842E6AEA5}"/>
                </a:ext>
              </a:extLst>
            </p:cNvPr>
            <p:cNvSpPr/>
            <p:nvPr/>
          </p:nvSpPr>
          <p:spPr>
            <a:xfrm>
              <a:off x="1692463" y="887592"/>
              <a:ext cx="697627" cy="369332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분 석</a:t>
              </a:r>
              <a:endPara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48243" y="1753423"/>
            <a:ext cx="6744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# MTCNN :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각도에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따른 얼굴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detect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실패 사진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개수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-&gt;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 대체적으로 사진이 옆에서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위에서 찍힌 경우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특히 모자 썼을 때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866468" y="10091"/>
            <a:ext cx="451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-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성능평가(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MTCNN)</a:t>
            </a:r>
          </a:p>
        </p:txBody>
      </p:sp>
    </p:spTree>
    <p:extLst>
      <p:ext uri="{BB962C8B-B14F-4D97-AF65-F5344CB8AC3E}">
        <p14:creationId xmlns:p14="http://schemas.microsoft.com/office/powerpoint/2010/main" val="152880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"/>
            <a:ext cx="9144000" cy="740780"/>
          </a:xfrm>
          <a:prstGeom prst="rect">
            <a:avLst/>
          </a:prstGeom>
          <a:solidFill>
            <a:srgbClr val="C3C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29524" y="1257419"/>
            <a:ext cx="1161072" cy="418886"/>
            <a:chOff x="1460740" y="855881"/>
            <a:chExt cx="1161072" cy="41888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ECF3BD-943F-44D1-934F-1D15AEB99F3C}"/>
                </a:ext>
              </a:extLst>
            </p:cNvPr>
            <p:cNvSpPr/>
            <p:nvPr/>
          </p:nvSpPr>
          <p:spPr>
            <a:xfrm>
              <a:off x="1460740" y="855881"/>
              <a:ext cx="1161072" cy="418886"/>
            </a:xfrm>
            <a:prstGeom prst="rect">
              <a:avLst/>
            </a:prstGeom>
            <a:solidFill>
              <a:srgbClr val="95A6BD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95A6BD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2BA57C-84F2-49F1-966D-2DD842E6AEA5}"/>
                </a:ext>
              </a:extLst>
            </p:cNvPr>
            <p:cNvSpPr/>
            <p:nvPr/>
          </p:nvSpPr>
          <p:spPr>
            <a:xfrm>
              <a:off x="1692463" y="887592"/>
              <a:ext cx="697627" cy="369332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분 석</a:t>
              </a:r>
              <a:endPara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48243" y="1753423"/>
            <a:ext cx="6744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# MTCNN :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각도에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따른 얼굴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detect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실패 사진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개수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-&gt;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 대체적으로 사진이 옆에서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위에서 찍힌 경우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특히 모자 썼을 때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2"/>
          <a:stretch/>
        </p:blipFill>
        <p:spPr>
          <a:xfrm>
            <a:off x="684413" y="2883876"/>
            <a:ext cx="3562785" cy="32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r="20398"/>
          <a:stretch/>
        </p:blipFill>
        <p:spPr>
          <a:xfrm>
            <a:off x="4510453" y="2883876"/>
            <a:ext cx="3771900" cy="3240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272457" y="6123876"/>
            <a:ext cx="238669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수직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0˚,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수평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+90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˚(c1)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856754" y="6123876"/>
            <a:ext cx="307929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수직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+30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˚,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수평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-45˚(c18)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866468" y="10091"/>
            <a:ext cx="451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-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성능평가(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MTCNN)</a:t>
            </a:r>
          </a:p>
        </p:txBody>
      </p:sp>
    </p:spTree>
    <p:extLst>
      <p:ext uri="{BB962C8B-B14F-4D97-AF65-F5344CB8AC3E}">
        <p14:creationId xmlns:p14="http://schemas.microsoft.com/office/powerpoint/2010/main" val="275950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"/>
            <a:ext cx="9144000" cy="740780"/>
          </a:xfrm>
          <a:prstGeom prst="rect">
            <a:avLst/>
          </a:prstGeom>
          <a:solidFill>
            <a:srgbClr val="C3C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59256" y="961618"/>
            <a:ext cx="1161072" cy="418886"/>
            <a:chOff x="1460740" y="855881"/>
            <a:chExt cx="1161072" cy="41888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ECF3BD-943F-44D1-934F-1D15AEB99F3C}"/>
                </a:ext>
              </a:extLst>
            </p:cNvPr>
            <p:cNvSpPr/>
            <p:nvPr/>
          </p:nvSpPr>
          <p:spPr>
            <a:xfrm>
              <a:off x="1460740" y="855881"/>
              <a:ext cx="1161072" cy="418886"/>
            </a:xfrm>
            <a:prstGeom prst="rect">
              <a:avLst/>
            </a:prstGeom>
            <a:solidFill>
              <a:srgbClr val="95A6BD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95A6BD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2BA57C-84F2-49F1-966D-2DD842E6AEA5}"/>
                </a:ext>
              </a:extLst>
            </p:cNvPr>
            <p:cNvSpPr/>
            <p:nvPr/>
          </p:nvSpPr>
          <p:spPr>
            <a:xfrm>
              <a:off x="1692463" y="887592"/>
              <a:ext cx="697627" cy="369332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방 안</a:t>
              </a:r>
              <a:endPara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59256" y="1412215"/>
            <a:ext cx="67449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1.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만약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detect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 안된다면 </a:t>
            </a:r>
            <a:r>
              <a:rPr lang="ko-KR" altLang="en-US" sz="2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아시아헤드1" panose="02020600000000000000" pitchFamily="18" charset="-127"/>
                <a:ea typeface="a아시아헤드1" panose="02020600000000000000" pitchFamily="18" charset="-127"/>
              </a:rPr>
              <a:t>사진의 밝기를 올려서 다시 한번 </a:t>
            </a:r>
            <a:r>
              <a:rPr lang="en-US" altLang="ko-KR" sz="2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아시아헤드1" panose="02020600000000000000" pitchFamily="18" charset="-127"/>
                <a:ea typeface="a아시아헤드1" panose="02020600000000000000" pitchFamily="18" charset="-127"/>
              </a:rPr>
              <a:t>detect 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-&gt; </a:t>
            </a:r>
            <a:r>
              <a:rPr lang="ko-KR" altLang="en-US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얼굴 추출 함수 수정 </a:t>
            </a:r>
            <a:endParaRPr lang="en-US" altLang="ko-KR" sz="2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2.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밝기를 올려도 안된다면 </a:t>
            </a:r>
            <a:r>
              <a:rPr lang="ko-KR" altLang="en-US" sz="2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아시아헤드1" panose="02020600000000000000" pitchFamily="18" charset="-127"/>
                <a:ea typeface="a아시아헤드1" panose="02020600000000000000" pitchFamily="18" charset="-127"/>
              </a:rPr>
              <a:t>사용자에게 정면 응시 및 밝기 조정 요청</a:t>
            </a:r>
            <a:endParaRPr lang="en-US" altLang="ko-KR" sz="2000" b="1" dirty="0" smtClean="0">
              <a:ln>
                <a:solidFill>
                  <a:schemeClr val="tx1"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-&gt; </a:t>
            </a:r>
            <a:r>
              <a:rPr lang="ko-KR" altLang="en-US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어플리케이션에서 구현할 것</a:t>
            </a:r>
            <a:endParaRPr lang="en-US" altLang="ko-KR" b="1" dirty="0" smtClean="0">
              <a:ln>
                <a:solidFill>
                  <a:schemeClr val="tx1"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79865" y="3546193"/>
            <a:ext cx="3595132" cy="3213101"/>
            <a:chOff x="810946" y="3467063"/>
            <a:chExt cx="3595132" cy="3213101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810946" y="3467063"/>
              <a:ext cx="3595132" cy="2699239"/>
            </a:xfrm>
            <a:prstGeom prst="roundRect">
              <a:avLst/>
            </a:prstGeom>
            <a:solidFill>
              <a:srgbClr val="E0E5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B2BA57C-84F2-49F1-966D-2DD842E6AEA5}"/>
                </a:ext>
              </a:extLst>
            </p:cNvPr>
            <p:cNvSpPr/>
            <p:nvPr/>
          </p:nvSpPr>
          <p:spPr>
            <a:xfrm>
              <a:off x="1223594" y="3823347"/>
              <a:ext cx="2582759" cy="800219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5A7190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1</a:t>
              </a:r>
              <a:r>
                <a:rPr lang="ko-KR" altLang="en-US" sz="1600" dirty="0" smtClean="0">
                  <a:solidFill>
                    <a:srgbClr val="5A7190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인 </a:t>
              </a:r>
              <a:r>
                <a:rPr lang="en-US" altLang="ko-KR" sz="1600" dirty="0" smtClean="0">
                  <a:solidFill>
                    <a:srgbClr val="5A7190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10800</a:t>
              </a:r>
              <a:r>
                <a:rPr lang="ko-KR" altLang="en-US" sz="1600" dirty="0" smtClean="0">
                  <a:solidFill>
                    <a:srgbClr val="5A7190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장 중 </a:t>
              </a:r>
              <a:endParaRPr lang="en-US" altLang="ko-KR" sz="1600" dirty="0" smtClean="0">
                <a:solidFill>
                  <a:srgbClr val="5A719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srgbClr val="5A7190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3277</a:t>
              </a:r>
              <a:r>
                <a:rPr lang="ko-KR" altLang="en-US" sz="2000" b="1" dirty="0" smtClean="0">
                  <a:solidFill>
                    <a:srgbClr val="5A7190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장 </a:t>
              </a:r>
              <a:r>
                <a:rPr lang="en-US" altLang="ko-KR" sz="2000" b="1" dirty="0" smtClean="0">
                  <a:solidFill>
                    <a:srgbClr val="5A7190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detect </a:t>
              </a:r>
              <a:r>
                <a:rPr lang="ko-KR" altLang="en-US" sz="2000" b="1" dirty="0" smtClean="0">
                  <a:solidFill>
                    <a:srgbClr val="5A7190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실패</a:t>
              </a:r>
              <a:endParaRPr lang="ko-KR" altLang="en-US" sz="2000" b="1" dirty="0">
                <a:solidFill>
                  <a:srgbClr val="5A719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5" name="오른쪽 화살표 4"/>
            <p:cNvSpPr/>
            <p:nvPr/>
          </p:nvSpPr>
          <p:spPr>
            <a:xfrm rot="5400000">
              <a:off x="2382168" y="4715572"/>
              <a:ext cx="342900" cy="325316"/>
            </a:xfrm>
            <a:prstGeom prst="rightArrow">
              <a:avLst/>
            </a:prstGeom>
            <a:solidFill>
              <a:srgbClr val="5A71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B2BA57C-84F2-49F1-966D-2DD842E6AEA5}"/>
                </a:ext>
              </a:extLst>
            </p:cNvPr>
            <p:cNvSpPr/>
            <p:nvPr/>
          </p:nvSpPr>
          <p:spPr>
            <a:xfrm>
              <a:off x="1288606" y="5126798"/>
              <a:ext cx="2585965" cy="800219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002060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1</a:t>
              </a:r>
              <a:r>
                <a:rPr lang="ko-KR" altLang="en-US" sz="1600" dirty="0" smtClean="0">
                  <a:solidFill>
                    <a:srgbClr val="002060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인 </a:t>
              </a:r>
              <a:r>
                <a:rPr lang="en-US" altLang="ko-KR" sz="1600" dirty="0" smtClean="0">
                  <a:solidFill>
                    <a:srgbClr val="002060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10800</a:t>
              </a:r>
              <a:r>
                <a:rPr lang="ko-KR" altLang="en-US" sz="1600" dirty="0" smtClean="0">
                  <a:solidFill>
                    <a:srgbClr val="002060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장 중 </a:t>
              </a:r>
              <a:endParaRPr lang="en-US" altLang="ko-KR" sz="1600" dirty="0" smtClean="0">
                <a:solidFill>
                  <a:srgbClr val="00206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srgbClr val="002060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3213</a:t>
              </a:r>
              <a:r>
                <a:rPr lang="ko-KR" altLang="en-US" sz="2000" b="1" dirty="0" smtClean="0">
                  <a:solidFill>
                    <a:srgbClr val="002060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장 </a:t>
              </a:r>
              <a:r>
                <a:rPr lang="en-US" altLang="ko-KR" sz="2000" b="1" dirty="0" smtClean="0">
                  <a:solidFill>
                    <a:srgbClr val="002060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detect </a:t>
              </a:r>
              <a:r>
                <a:rPr lang="ko-KR" altLang="en-US" sz="2000" b="1" dirty="0" smtClean="0">
                  <a:solidFill>
                    <a:srgbClr val="002060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실패</a:t>
              </a:r>
              <a:endParaRPr lang="ko-KR" altLang="en-US" sz="2000" b="1" dirty="0">
                <a:solidFill>
                  <a:srgbClr val="00206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B2BA57C-84F2-49F1-966D-2DD842E6AEA5}"/>
                </a:ext>
              </a:extLst>
            </p:cNvPr>
            <p:cNvSpPr/>
            <p:nvPr/>
          </p:nvSpPr>
          <p:spPr>
            <a:xfrm>
              <a:off x="1834101" y="6280054"/>
              <a:ext cx="1548822" cy="400110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rgbClr val="002060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"64</a:t>
              </a:r>
              <a:r>
                <a:rPr lang="ko-KR" altLang="en-US" sz="2000" b="1" dirty="0" smtClean="0">
                  <a:solidFill>
                    <a:srgbClr val="002060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장 감소</a:t>
              </a:r>
              <a:r>
                <a:rPr lang="en-US" altLang="ko-KR" sz="2000" b="1" dirty="0" smtClean="0">
                  <a:solidFill>
                    <a:srgbClr val="002060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"</a:t>
              </a:r>
              <a:endParaRPr lang="ko-KR" altLang="en-US" sz="2000" b="1" dirty="0">
                <a:solidFill>
                  <a:srgbClr val="00206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638" y="3897630"/>
            <a:ext cx="1732676" cy="167467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966" y="3867491"/>
            <a:ext cx="2462055" cy="173495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348643" y="5631375"/>
            <a:ext cx="23866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detect</a:t>
            </a:r>
          </a:p>
          <a:p>
            <a:pPr algn="ctr"/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실패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757303" y="5631375"/>
            <a:ext cx="23866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성공</a:t>
            </a:r>
            <a:endParaRPr lang="en-US" altLang="ko-KR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(RGB 100 add)</a:t>
            </a:r>
          </a:p>
        </p:txBody>
      </p:sp>
      <p:sp>
        <p:nvSpPr>
          <p:cNvPr id="20" name="갈매기형 수장 19"/>
          <p:cNvSpPr/>
          <p:nvPr/>
        </p:nvSpPr>
        <p:spPr>
          <a:xfrm>
            <a:off x="6751231" y="4475285"/>
            <a:ext cx="245750" cy="342899"/>
          </a:xfrm>
          <a:prstGeom prst="chevron">
            <a:avLst>
              <a:gd name="adj" fmla="val 6073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866468" y="10091"/>
            <a:ext cx="451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-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성능평가(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MTCNN)</a:t>
            </a:r>
          </a:p>
        </p:txBody>
      </p:sp>
    </p:spTree>
    <p:extLst>
      <p:ext uri="{BB962C8B-B14F-4D97-AF65-F5344CB8AC3E}">
        <p14:creationId xmlns:p14="http://schemas.microsoft.com/office/powerpoint/2010/main" val="331070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"/>
            <a:ext cx="9144000" cy="740780"/>
          </a:xfrm>
          <a:prstGeom prst="rect">
            <a:avLst/>
          </a:prstGeom>
          <a:solidFill>
            <a:srgbClr val="C3C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400982" y="1330943"/>
            <a:ext cx="1161072" cy="418886"/>
            <a:chOff x="1460740" y="855881"/>
            <a:chExt cx="1161072" cy="41888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ECF3BD-943F-44D1-934F-1D15AEB99F3C}"/>
                </a:ext>
              </a:extLst>
            </p:cNvPr>
            <p:cNvSpPr/>
            <p:nvPr/>
          </p:nvSpPr>
          <p:spPr>
            <a:xfrm>
              <a:off x="1460740" y="855881"/>
              <a:ext cx="1161072" cy="418886"/>
            </a:xfrm>
            <a:prstGeom prst="rect">
              <a:avLst/>
            </a:prstGeom>
            <a:solidFill>
              <a:srgbClr val="95A6BD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95A6BD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2BA57C-84F2-49F1-966D-2DD842E6AEA5}"/>
                </a:ext>
              </a:extLst>
            </p:cNvPr>
            <p:cNvSpPr/>
            <p:nvPr/>
          </p:nvSpPr>
          <p:spPr>
            <a:xfrm>
              <a:off x="1692463" y="887592"/>
              <a:ext cx="697627" cy="369332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분 석</a:t>
              </a:r>
              <a:endPara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333668" y="1745255"/>
            <a:ext cx="6744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# 2940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개의 데이터로 학습 및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1260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개의 데이터로 평가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-&gt;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총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4200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장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#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정확도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1.0 ,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하지만 평균 개연성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(probability)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이 굉장히 낮음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-12130"/>
            <a:ext cx="451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-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성능평가(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SVM)</a:t>
            </a: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67008"/>
              </p:ext>
            </p:extLst>
          </p:nvPr>
        </p:nvGraphicFramePr>
        <p:xfrm>
          <a:off x="1333668" y="2823406"/>
          <a:ext cx="6010530" cy="10287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2106">
                  <a:extLst>
                    <a:ext uri="{9D8B030D-6E8A-4147-A177-3AD203B41FA5}">
                      <a16:colId xmlns:a16="http://schemas.microsoft.com/office/drawing/2014/main" val="2527002653"/>
                    </a:ext>
                  </a:extLst>
                </a:gridCol>
                <a:gridCol w="1202106">
                  <a:extLst>
                    <a:ext uri="{9D8B030D-6E8A-4147-A177-3AD203B41FA5}">
                      <a16:colId xmlns:a16="http://schemas.microsoft.com/office/drawing/2014/main" val="1932937435"/>
                    </a:ext>
                  </a:extLst>
                </a:gridCol>
                <a:gridCol w="1202106">
                  <a:extLst>
                    <a:ext uri="{9D8B030D-6E8A-4147-A177-3AD203B41FA5}">
                      <a16:colId xmlns:a16="http://schemas.microsoft.com/office/drawing/2014/main" val="2133379688"/>
                    </a:ext>
                  </a:extLst>
                </a:gridCol>
                <a:gridCol w="1202106">
                  <a:extLst>
                    <a:ext uri="{9D8B030D-6E8A-4147-A177-3AD203B41FA5}">
                      <a16:colId xmlns:a16="http://schemas.microsoft.com/office/drawing/2014/main" val="2093967904"/>
                    </a:ext>
                  </a:extLst>
                </a:gridCol>
                <a:gridCol w="1202106">
                  <a:extLst>
                    <a:ext uri="{9D8B030D-6E8A-4147-A177-3AD203B41FA5}">
                      <a16:colId xmlns:a16="http://schemas.microsoft.com/office/drawing/2014/main" val="2029809650"/>
                    </a:ext>
                  </a:extLst>
                </a:gridCol>
              </a:tblGrid>
              <a:tr h="388717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A6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ko-KR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A6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ko-KR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A6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bg1"/>
                          </a:solidFill>
                        </a:rPr>
                        <a:t>f1-score</a:t>
                      </a:r>
                      <a:endParaRPr lang="ko-KR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A6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bg1"/>
                          </a:solidFill>
                        </a:rPr>
                        <a:t>support</a:t>
                      </a:r>
                      <a:endParaRPr lang="ko-KR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930776"/>
                  </a:ext>
                </a:extLst>
              </a:tr>
              <a:tr h="301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1~300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1.00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1.00</a:t>
                      </a:r>
                      <a:endParaRPr lang="ko-KR" altLang="en-US" sz="15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1.00</a:t>
                      </a:r>
                      <a:endParaRPr lang="ko-KR" altLang="en-US" sz="15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1260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39273"/>
                  </a:ext>
                </a:extLst>
              </a:tr>
              <a:tr h="301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accuracy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1.00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1260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98254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25" y="4091446"/>
            <a:ext cx="2146722" cy="246028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376477" y="5189300"/>
            <a:ext cx="280299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-&gt;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평균 개연성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: 3.686%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073357" y="4582926"/>
            <a:ext cx="29773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[[0.00558411 0.00192907 </a:t>
            </a:r>
            <a:endParaRPr lang="en-US" altLang="ko-KR" sz="1200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0.00117669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0.005135 </a:t>
            </a:r>
            <a:endParaRPr lang="en-US" altLang="ko-KR" sz="1200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0.0010673 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0.0020254 </a:t>
            </a:r>
            <a:endParaRPr lang="en-US" altLang="ko-KR" sz="1200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0.00133572 0.00451099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]]</a:t>
            </a:r>
            <a:endParaRPr lang="en-US" altLang="ko-KR" sz="1200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2091" y="6110797"/>
            <a:ext cx="119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06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"/>
            <a:ext cx="9144000" cy="740780"/>
          </a:xfrm>
          <a:prstGeom prst="rect">
            <a:avLst/>
          </a:prstGeom>
          <a:solidFill>
            <a:srgbClr val="C3C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117220"/>
            <a:ext cx="9144000" cy="740780"/>
          </a:xfrm>
          <a:prstGeom prst="rect">
            <a:avLst/>
          </a:prstGeom>
          <a:solidFill>
            <a:srgbClr val="C3C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253392" y="1432854"/>
            <a:ext cx="4637217" cy="3992292"/>
            <a:chOff x="2191846" y="1817224"/>
            <a:chExt cx="4637217" cy="3992292"/>
          </a:xfrm>
        </p:grpSpPr>
        <p:sp>
          <p:nvSpPr>
            <p:cNvPr id="6" name="TextBox 5"/>
            <p:cNvSpPr txBox="1"/>
            <p:nvPr/>
          </p:nvSpPr>
          <p:spPr>
            <a:xfrm>
              <a:off x="2314936" y="1817224"/>
              <a:ext cx="45141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&lt; I N D E X &gt;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91846" y="2393196"/>
              <a:ext cx="4514127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- </a:t>
              </a:r>
              <a:r>
                <a:rPr lang="ko-KR" altLang="en-US" sz="2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개</a:t>
              </a:r>
              <a:r>
                <a:rPr lang="en-US" altLang="ko-KR" sz="2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	</a:t>
              </a:r>
              <a:r>
                <a:rPr lang="ko-KR" altLang="en-US" sz="2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요</a:t>
              </a:r>
              <a:endPara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- </a:t>
              </a:r>
              <a:r>
                <a:rPr lang="ko-KR" altLang="en-US" sz="2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데 이 터</a:t>
              </a:r>
              <a:endPara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- </a:t>
              </a:r>
              <a:r>
                <a:rPr lang="ko-KR" altLang="en-US" sz="2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모</a:t>
              </a:r>
              <a:r>
                <a:rPr lang="en-US" altLang="ko-KR" sz="2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	</a:t>
              </a:r>
              <a:r>
                <a:rPr lang="ko-KR" altLang="en-US" sz="2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델</a:t>
              </a:r>
              <a:endPara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- </a:t>
              </a:r>
              <a:r>
                <a:rPr lang="ko-KR" altLang="en-US" sz="2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성능평가</a:t>
              </a:r>
              <a:endPara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- </a:t>
              </a:r>
              <a:r>
                <a:rPr lang="ko-KR" altLang="en-US" sz="2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시</a:t>
              </a:r>
              <a:r>
                <a:rPr lang="en-US" altLang="ko-KR" sz="2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	</a:t>
              </a:r>
              <a:r>
                <a:rPr lang="ko-KR" altLang="en-US" sz="2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연</a:t>
              </a:r>
              <a:endPara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- </a:t>
              </a:r>
              <a:r>
                <a:rPr lang="ko-KR" altLang="en-US" sz="2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고</a:t>
              </a:r>
              <a:r>
                <a:rPr lang="en-US" altLang="ko-KR" sz="2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	</a:t>
              </a:r>
              <a:r>
                <a:rPr lang="ko-KR" altLang="en-US" sz="2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찰</a:t>
              </a:r>
              <a:endPara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141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"/>
            <a:ext cx="9144000" cy="740780"/>
          </a:xfrm>
          <a:prstGeom prst="rect">
            <a:avLst/>
          </a:prstGeom>
          <a:solidFill>
            <a:srgbClr val="C3C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453435" y="900007"/>
            <a:ext cx="1161072" cy="418886"/>
            <a:chOff x="1460740" y="855881"/>
            <a:chExt cx="1161072" cy="41888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ECF3BD-943F-44D1-934F-1D15AEB99F3C}"/>
                </a:ext>
              </a:extLst>
            </p:cNvPr>
            <p:cNvSpPr/>
            <p:nvPr/>
          </p:nvSpPr>
          <p:spPr>
            <a:xfrm>
              <a:off x="1460740" y="855881"/>
              <a:ext cx="1161072" cy="418886"/>
            </a:xfrm>
            <a:prstGeom prst="rect">
              <a:avLst/>
            </a:prstGeom>
            <a:solidFill>
              <a:srgbClr val="95A6BD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95A6BD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2BA57C-84F2-49F1-966D-2DD842E6AEA5}"/>
                </a:ext>
              </a:extLst>
            </p:cNvPr>
            <p:cNvSpPr/>
            <p:nvPr/>
          </p:nvSpPr>
          <p:spPr>
            <a:xfrm>
              <a:off x="1692463" y="887592"/>
              <a:ext cx="697627" cy="369332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분 석</a:t>
              </a:r>
              <a:endPara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453434" y="1358118"/>
            <a:ext cx="5791427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# 2940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개의 데이터로 학습 및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1260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개의 데이터로 평가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#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정답 데이터 셋은 원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-</a:t>
            </a:r>
            <a:r>
              <a:rPr lang="ko-KR" altLang="en-US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핫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인코딩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# epoch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늘릴 수록 정확도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평균 개연성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상승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-12130"/>
            <a:ext cx="451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-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성능평가(</a:t>
            </a:r>
            <a:r>
              <a:rPr lang="en-US" altLang="ko-KR" sz="24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SoftMax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678806"/>
              </p:ext>
            </p:extLst>
          </p:nvPr>
        </p:nvGraphicFramePr>
        <p:xfrm>
          <a:off x="1453435" y="5890846"/>
          <a:ext cx="6237131" cy="744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3644">
                  <a:extLst>
                    <a:ext uri="{9D8B030D-6E8A-4147-A177-3AD203B41FA5}">
                      <a16:colId xmlns:a16="http://schemas.microsoft.com/office/drawing/2014/main" val="2527002653"/>
                    </a:ext>
                  </a:extLst>
                </a:gridCol>
                <a:gridCol w="1774921">
                  <a:extLst>
                    <a:ext uri="{9D8B030D-6E8A-4147-A177-3AD203B41FA5}">
                      <a16:colId xmlns:a16="http://schemas.microsoft.com/office/drawing/2014/main" val="1932937435"/>
                    </a:ext>
                  </a:extLst>
                </a:gridCol>
                <a:gridCol w="1559283">
                  <a:extLst>
                    <a:ext uri="{9D8B030D-6E8A-4147-A177-3AD203B41FA5}">
                      <a16:colId xmlns:a16="http://schemas.microsoft.com/office/drawing/2014/main" val="2133379688"/>
                    </a:ext>
                  </a:extLst>
                </a:gridCol>
                <a:gridCol w="1559283">
                  <a:extLst>
                    <a:ext uri="{9D8B030D-6E8A-4147-A177-3AD203B41FA5}">
                      <a16:colId xmlns:a16="http://schemas.microsoft.com/office/drawing/2014/main" val="2093967904"/>
                    </a:ext>
                  </a:extLst>
                </a:gridCol>
              </a:tblGrid>
              <a:tr h="378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bg1"/>
                          </a:solidFill>
                        </a:rPr>
                        <a:t>epoch=300</a:t>
                      </a:r>
                      <a:endParaRPr lang="ko-KR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A6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solidFill>
                            <a:schemeClr val="bg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퍼셉트론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A6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solidFill>
                            <a:schemeClr val="bg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다층퍼셉트론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A6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solidFill>
                            <a:schemeClr val="bg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깊은다층퍼셉트론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930776"/>
                  </a:ext>
                </a:extLst>
              </a:tr>
              <a:tr h="301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aseline="0" dirty="0" err="1" smtClean="0"/>
                        <a:t>avg</a:t>
                      </a:r>
                      <a:r>
                        <a:rPr lang="en-US" altLang="ko-KR" sz="1500" baseline="0" dirty="0" smtClean="0"/>
                        <a:t> probability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57.899%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91.564%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96.406%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39273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1253231" y="2816523"/>
            <a:ext cx="6446127" cy="2889685"/>
            <a:chOff x="979687" y="2658261"/>
            <a:chExt cx="6655123" cy="306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9687" y="2658261"/>
              <a:ext cx="2057678" cy="306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8536" y="2658261"/>
              <a:ext cx="2090651" cy="306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0359" y="2658261"/>
              <a:ext cx="2064451" cy="30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542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"/>
            <a:ext cx="9144000" cy="740780"/>
          </a:xfrm>
          <a:prstGeom prst="rect">
            <a:avLst/>
          </a:prstGeom>
          <a:solidFill>
            <a:srgbClr val="C3C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453435" y="900007"/>
            <a:ext cx="1161072" cy="418886"/>
            <a:chOff x="1460740" y="855881"/>
            <a:chExt cx="1161072" cy="41888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ECF3BD-943F-44D1-934F-1D15AEB99F3C}"/>
                </a:ext>
              </a:extLst>
            </p:cNvPr>
            <p:cNvSpPr/>
            <p:nvPr/>
          </p:nvSpPr>
          <p:spPr>
            <a:xfrm>
              <a:off x="1460740" y="855881"/>
              <a:ext cx="1161072" cy="418886"/>
            </a:xfrm>
            <a:prstGeom prst="rect">
              <a:avLst/>
            </a:prstGeom>
            <a:solidFill>
              <a:srgbClr val="95A6BD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95A6BD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2BA57C-84F2-49F1-966D-2DD842E6AEA5}"/>
                </a:ext>
              </a:extLst>
            </p:cNvPr>
            <p:cNvSpPr/>
            <p:nvPr/>
          </p:nvSpPr>
          <p:spPr>
            <a:xfrm>
              <a:off x="1692463" y="887592"/>
              <a:ext cx="697627" cy="369332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분 석</a:t>
              </a:r>
              <a:endPara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453435" y="1358118"/>
            <a:ext cx="51154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# 2940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개의 데이터로 학습 및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1260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개의 데이터로 평가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#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정답 데이터 셋은 원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-</a:t>
            </a:r>
            <a:r>
              <a:rPr lang="ko-KR" altLang="en-US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핫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ko-KR" altLang="en-US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인코딩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# epoch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늘릴 수록 정확도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평균 개연성 상승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-12130"/>
            <a:ext cx="451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-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성능평가(</a:t>
            </a:r>
            <a:r>
              <a:rPr lang="en-US" altLang="ko-KR" sz="24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SoftMax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253231" y="2816523"/>
            <a:ext cx="6446127" cy="2889685"/>
            <a:chOff x="979687" y="2658261"/>
            <a:chExt cx="6655123" cy="306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9687" y="2658261"/>
              <a:ext cx="2057678" cy="306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8536" y="2658261"/>
              <a:ext cx="2090651" cy="306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0359" y="2658261"/>
              <a:ext cx="2064451" cy="3060000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0" y="2119835"/>
            <a:ext cx="9152792" cy="3285247"/>
          </a:xfrm>
          <a:prstGeom prst="rect">
            <a:avLst/>
          </a:prstGeom>
          <a:solidFill>
            <a:srgbClr val="2C416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01010" y="2685143"/>
            <a:ext cx="87419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&lt;</a:t>
            </a:r>
            <a:r>
              <a:rPr lang="ko-KR" altLang="en-US" sz="2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최종 얼굴인식시스템 모델</a:t>
            </a:r>
            <a:r>
              <a:rPr lang="en-US" altLang="ko-KR" sz="2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epoch=500, </a:t>
            </a:r>
            <a:r>
              <a:rPr lang="ko-KR" altLang="en-US" sz="2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깊은 다층 </a:t>
            </a:r>
            <a:r>
              <a:rPr lang="ko-KR" altLang="en-US" sz="2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퍼셉트론</a:t>
            </a:r>
            <a:endParaRPr lang="en-US" altLang="ko-KR" sz="2400" b="1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평균 개연성 </a:t>
            </a:r>
            <a:r>
              <a:rPr lang="en-US" altLang="ko-KR" sz="2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97.902%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정확도 </a:t>
            </a:r>
            <a:r>
              <a:rPr lang="en-US" altLang="ko-KR" sz="2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1.0</a:t>
            </a:r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899022"/>
              </p:ext>
            </p:extLst>
          </p:nvPr>
        </p:nvGraphicFramePr>
        <p:xfrm>
          <a:off x="1453435" y="5890846"/>
          <a:ext cx="6237131" cy="744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3644">
                  <a:extLst>
                    <a:ext uri="{9D8B030D-6E8A-4147-A177-3AD203B41FA5}">
                      <a16:colId xmlns:a16="http://schemas.microsoft.com/office/drawing/2014/main" val="2527002653"/>
                    </a:ext>
                  </a:extLst>
                </a:gridCol>
                <a:gridCol w="1774921">
                  <a:extLst>
                    <a:ext uri="{9D8B030D-6E8A-4147-A177-3AD203B41FA5}">
                      <a16:colId xmlns:a16="http://schemas.microsoft.com/office/drawing/2014/main" val="1932937435"/>
                    </a:ext>
                  </a:extLst>
                </a:gridCol>
                <a:gridCol w="1559283">
                  <a:extLst>
                    <a:ext uri="{9D8B030D-6E8A-4147-A177-3AD203B41FA5}">
                      <a16:colId xmlns:a16="http://schemas.microsoft.com/office/drawing/2014/main" val="2133379688"/>
                    </a:ext>
                  </a:extLst>
                </a:gridCol>
                <a:gridCol w="1559283">
                  <a:extLst>
                    <a:ext uri="{9D8B030D-6E8A-4147-A177-3AD203B41FA5}">
                      <a16:colId xmlns:a16="http://schemas.microsoft.com/office/drawing/2014/main" val="2093967904"/>
                    </a:ext>
                  </a:extLst>
                </a:gridCol>
              </a:tblGrid>
              <a:tr h="378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bg1"/>
                          </a:solidFill>
                        </a:rPr>
                        <a:t>epoch=300</a:t>
                      </a:r>
                      <a:endParaRPr lang="ko-KR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A6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solidFill>
                            <a:schemeClr val="bg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퍼셉트론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A6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solidFill>
                            <a:schemeClr val="bg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다층퍼셉트론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A6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solidFill>
                            <a:schemeClr val="bg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깊은다층퍼셉트론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930776"/>
                  </a:ext>
                </a:extLst>
              </a:tr>
              <a:tr h="301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aseline="0" dirty="0" err="1" smtClean="0"/>
                        <a:t>avg</a:t>
                      </a:r>
                      <a:r>
                        <a:rPr lang="en-US" altLang="ko-KR" sz="1500" baseline="0" dirty="0" smtClean="0"/>
                        <a:t> probability</a:t>
                      </a:r>
                      <a:endParaRPr lang="ko-KR" altLang="en-US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57.899%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91.564%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96.406%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39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54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"/>
            <a:ext cx="9144000" cy="740780"/>
          </a:xfrm>
          <a:prstGeom prst="rect">
            <a:avLst/>
          </a:prstGeom>
          <a:solidFill>
            <a:srgbClr val="C3C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0" y="-12130"/>
            <a:ext cx="451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-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성능평가(최종 모델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B6050E-0614-439F-BFDA-D85405BBAC22}"/>
              </a:ext>
            </a:extLst>
          </p:cNvPr>
          <p:cNvSpPr/>
          <p:nvPr/>
        </p:nvSpPr>
        <p:spPr>
          <a:xfrm>
            <a:off x="891244" y="1109450"/>
            <a:ext cx="6790029" cy="5637817"/>
          </a:xfrm>
          <a:prstGeom prst="rect">
            <a:avLst/>
          </a:prstGeom>
          <a:solidFill>
            <a:schemeClr val="bg1"/>
          </a:solidFill>
          <a:ln w="19050">
            <a:solidFill>
              <a:srgbClr val="95A6BD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31463" y="891629"/>
            <a:ext cx="1161072" cy="418886"/>
            <a:chOff x="1460740" y="855881"/>
            <a:chExt cx="1161072" cy="41888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EECF3BD-943F-44D1-934F-1D15AEB99F3C}"/>
                </a:ext>
              </a:extLst>
            </p:cNvPr>
            <p:cNvSpPr/>
            <p:nvPr/>
          </p:nvSpPr>
          <p:spPr>
            <a:xfrm>
              <a:off x="1460740" y="855881"/>
              <a:ext cx="1161072" cy="418886"/>
            </a:xfrm>
            <a:prstGeom prst="rect">
              <a:avLst/>
            </a:prstGeom>
            <a:solidFill>
              <a:srgbClr val="95A6BD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95A6BD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B2BA57C-84F2-49F1-966D-2DD842E6AEA5}"/>
                </a:ext>
              </a:extLst>
            </p:cNvPr>
            <p:cNvSpPr/>
            <p:nvPr/>
          </p:nvSpPr>
          <p:spPr>
            <a:xfrm>
              <a:off x="1692463" y="887592"/>
              <a:ext cx="697627" cy="369332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분 석</a:t>
              </a:r>
              <a:endPara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610171" y="1310515"/>
            <a:ext cx="53715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# 200</a:t>
            </a:r>
            <a:r>
              <a:rPr lang="ko-KR" altLang="en-US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번사람의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10800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장을 이용해 최종 모델 성능을 평가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19" name="Picture 2" descr="Database_inf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776" y="1824603"/>
            <a:ext cx="4794965" cy="482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71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"/>
            <a:ext cx="9144000" cy="740780"/>
          </a:xfrm>
          <a:prstGeom prst="rect">
            <a:avLst/>
          </a:prstGeom>
          <a:solidFill>
            <a:srgbClr val="C3C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17186" y="1057825"/>
            <a:ext cx="1161072" cy="418886"/>
            <a:chOff x="1460740" y="855881"/>
            <a:chExt cx="1161072" cy="41888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ECF3BD-943F-44D1-934F-1D15AEB99F3C}"/>
                </a:ext>
              </a:extLst>
            </p:cNvPr>
            <p:cNvSpPr/>
            <p:nvPr/>
          </p:nvSpPr>
          <p:spPr>
            <a:xfrm>
              <a:off x="1460740" y="855881"/>
              <a:ext cx="1161072" cy="418886"/>
            </a:xfrm>
            <a:prstGeom prst="rect">
              <a:avLst/>
            </a:prstGeom>
            <a:solidFill>
              <a:srgbClr val="95A6BD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95A6BD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2BA57C-84F2-49F1-966D-2DD842E6AEA5}"/>
                </a:ext>
              </a:extLst>
            </p:cNvPr>
            <p:cNvSpPr/>
            <p:nvPr/>
          </p:nvSpPr>
          <p:spPr>
            <a:xfrm>
              <a:off x="1692463" y="887592"/>
              <a:ext cx="697627" cy="369332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분 석</a:t>
              </a:r>
              <a:endPara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417186" y="1515936"/>
            <a:ext cx="5115498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#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올바르게 분류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O,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분류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X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-12130"/>
            <a:ext cx="451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-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성능평가(최종 모델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586869"/>
              </p:ext>
            </p:extLst>
          </p:nvPr>
        </p:nvGraphicFramePr>
        <p:xfrm>
          <a:off x="417186" y="2094048"/>
          <a:ext cx="3118565" cy="1049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1503">
                  <a:extLst>
                    <a:ext uri="{9D8B030D-6E8A-4147-A177-3AD203B41FA5}">
                      <a16:colId xmlns:a16="http://schemas.microsoft.com/office/drawing/2014/main" val="2527002653"/>
                    </a:ext>
                  </a:extLst>
                </a:gridCol>
                <a:gridCol w="1987062">
                  <a:extLst>
                    <a:ext uri="{9D8B030D-6E8A-4147-A177-3AD203B41FA5}">
                      <a16:colId xmlns:a16="http://schemas.microsoft.com/office/drawing/2014/main" val="1932937435"/>
                    </a:ext>
                  </a:extLst>
                </a:gridCol>
              </a:tblGrid>
              <a:tr h="378488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A6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 smtClean="0">
                          <a:solidFill>
                            <a:schemeClr val="bg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avg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 probability(%)</a:t>
                      </a:r>
                      <a:endParaRPr lang="ko-KR" altLang="en-US" sz="1600" dirty="0" smtClean="0">
                        <a:solidFill>
                          <a:schemeClr val="bg1"/>
                        </a:solidFill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930776"/>
                  </a:ext>
                </a:extLst>
              </a:tr>
              <a:tr h="301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분류</a:t>
                      </a:r>
                      <a:r>
                        <a:rPr lang="en-US" altLang="ko-KR" sz="1600" baseline="0" dirty="0" smtClean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 O</a:t>
                      </a:r>
                      <a:endParaRPr lang="ko-KR" altLang="en-US" sz="16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62.49649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39273"/>
                  </a:ext>
                </a:extLst>
              </a:tr>
              <a:tr h="301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분류 </a:t>
                      </a:r>
                      <a:r>
                        <a:rPr lang="en-US" altLang="ko-KR" sz="1600" dirty="0" smtClean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X</a:t>
                      </a:r>
                      <a:endParaRPr lang="ko-KR" altLang="en-US" sz="16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 smtClean="0">
                          <a:solidFill>
                            <a:schemeClr val="tx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14.20952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707996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417186" y="3320466"/>
            <a:ext cx="5115498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#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액세서리 착용 유무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546598"/>
              </p:ext>
            </p:extLst>
          </p:nvPr>
        </p:nvGraphicFramePr>
        <p:xfrm>
          <a:off x="417186" y="3900923"/>
          <a:ext cx="4794965" cy="2390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3580">
                  <a:extLst>
                    <a:ext uri="{9D8B030D-6E8A-4147-A177-3AD203B41FA5}">
                      <a16:colId xmlns:a16="http://schemas.microsoft.com/office/drawing/2014/main" val="2527002653"/>
                    </a:ext>
                  </a:extLst>
                </a:gridCol>
                <a:gridCol w="1805354">
                  <a:extLst>
                    <a:ext uri="{9D8B030D-6E8A-4147-A177-3AD203B41FA5}">
                      <a16:colId xmlns:a16="http://schemas.microsoft.com/office/drawing/2014/main" val="1932937435"/>
                    </a:ext>
                  </a:extLst>
                </a:gridCol>
                <a:gridCol w="1946031">
                  <a:extLst>
                    <a:ext uri="{9D8B030D-6E8A-4147-A177-3AD203B41FA5}">
                      <a16:colId xmlns:a16="http://schemas.microsoft.com/office/drawing/2014/main" val="268398791"/>
                    </a:ext>
                  </a:extLst>
                </a:gridCol>
              </a:tblGrid>
              <a:tr h="378488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A6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액세서리</a:t>
                      </a:r>
                      <a:endParaRPr lang="ko-KR" altLang="en-US" sz="1600" dirty="0" smtClean="0">
                        <a:solidFill>
                          <a:schemeClr val="bg1"/>
                        </a:solidFill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A6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 smtClean="0">
                          <a:solidFill>
                            <a:schemeClr val="bg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avg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 probability(%)</a:t>
                      </a:r>
                      <a:endParaRPr lang="ko-KR" altLang="en-US" sz="1600" dirty="0" smtClean="0">
                        <a:solidFill>
                          <a:schemeClr val="bg1"/>
                        </a:solidFill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930776"/>
                  </a:ext>
                </a:extLst>
              </a:tr>
              <a:tr h="301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 smtClean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비착용</a:t>
                      </a:r>
                      <a:endParaRPr lang="ko-KR" altLang="en-US" sz="16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79.757000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39273"/>
                  </a:ext>
                </a:extLst>
              </a:tr>
              <a:tr h="301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2</a:t>
                      </a:r>
                      <a:endParaRPr lang="ko-KR" altLang="en-US" sz="16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 smtClean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일반안경</a:t>
                      </a:r>
                      <a:endParaRPr lang="ko-KR" altLang="en-US" sz="16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58.047645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707996"/>
                  </a:ext>
                </a:extLst>
              </a:tr>
              <a:tr h="301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3</a:t>
                      </a:r>
                      <a:endParaRPr lang="ko-KR" altLang="en-US" sz="16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dirty="0" err="1" smtClean="0">
                          <a:solidFill>
                            <a:schemeClr val="tx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뿔테안경</a:t>
                      </a:r>
                      <a:endParaRPr lang="en-US" altLang="ko-KR" sz="1600" b="0" kern="1200" dirty="0" smtClean="0">
                        <a:solidFill>
                          <a:schemeClr val="tx1"/>
                        </a:solidFill>
                        <a:effectLst/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63.421099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954222"/>
                  </a:ext>
                </a:extLst>
              </a:tr>
              <a:tr h="301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4</a:t>
                      </a:r>
                      <a:endParaRPr lang="ko-KR" altLang="en-US" sz="16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선글라스</a:t>
                      </a:r>
                      <a:endParaRPr lang="en-US" altLang="ko-KR" sz="1600" b="0" kern="1200" dirty="0" smtClean="0">
                        <a:solidFill>
                          <a:schemeClr val="tx1"/>
                        </a:solidFill>
                        <a:effectLst/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33.218506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1220166"/>
                  </a:ext>
                </a:extLst>
              </a:tr>
              <a:tr h="301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5</a:t>
                      </a:r>
                      <a:endParaRPr lang="ko-KR" altLang="en-US" sz="16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모자</a:t>
                      </a:r>
                      <a:endParaRPr lang="en-US" altLang="ko-KR" sz="1600" b="0" kern="1200" dirty="0" smtClean="0">
                        <a:solidFill>
                          <a:schemeClr val="tx1"/>
                        </a:solidFill>
                        <a:effectLst/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51.497065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effectLst/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3367200"/>
                  </a:ext>
                </a:extLst>
              </a:tr>
              <a:tr h="301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6</a:t>
                      </a:r>
                      <a:endParaRPr lang="ko-KR" altLang="en-US" sz="16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모자</a:t>
                      </a:r>
                      <a:r>
                        <a:rPr lang="en-US" altLang="ko-KR" sz="1600" b="0" kern="1200" dirty="0" smtClean="0">
                          <a:solidFill>
                            <a:schemeClr val="tx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+</a:t>
                      </a:r>
                      <a:r>
                        <a:rPr lang="ko-KR" altLang="en-US" sz="1600" b="0" kern="1200" dirty="0" err="1" smtClean="0">
                          <a:solidFill>
                            <a:schemeClr val="tx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뿔테안경</a:t>
                      </a:r>
                      <a:endParaRPr lang="en-US" altLang="ko-KR" sz="1600" b="0" kern="1200" dirty="0" smtClean="0">
                        <a:solidFill>
                          <a:schemeClr val="tx1"/>
                        </a:solidFill>
                        <a:effectLst/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50.839916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633584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150" y="3900923"/>
            <a:ext cx="3765595" cy="26130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341" y="1515936"/>
            <a:ext cx="2621640" cy="183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"/>
            <a:ext cx="9144000" cy="740780"/>
          </a:xfrm>
          <a:prstGeom prst="rect">
            <a:avLst/>
          </a:prstGeom>
          <a:solidFill>
            <a:srgbClr val="C3C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98358" y="891215"/>
            <a:ext cx="1161072" cy="418886"/>
            <a:chOff x="1460740" y="855881"/>
            <a:chExt cx="1161072" cy="41888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ECF3BD-943F-44D1-934F-1D15AEB99F3C}"/>
                </a:ext>
              </a:extLst>
            </p:cNvPr>
            <p:cNvSpPr/>
            <p:nvPr/>
          </p:nvSpPr>
          <p:spPr>
            <a:xfrm>
              <a:off x="1460740" y="855881"/>
              <a:ext cx="1161072" cy="418886"/>
            </a:xfrm>
            <a:prstGeom prst="rect">
              <a:avLst/>
            </a:prstGeom>
            <a:solidFill>
              <a:srgbClr val="95A6BD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95A6BD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2BA57C-84F2-49F1-966D-2DD842E6AEA5}"/>
                </a:ext>
              </a:extLst>
            </p:cNvPr>
            <p:cNvSpPr/>
            <p:nvPr/>
          </p:nvSpPr>
          <p:spPr>
            <a:xfrm>
              <a:off x="1692463" y="887592"/>
              <a:ext cx="697627" cy="369332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분 석</a:t>
              </a:r>
              <a:endPara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98358" y="1312024"/>
            <a:ext cx="5115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#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조도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평균 개연성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-12130"/>
            <a:ext cx="451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-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성능평가(최종 모델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318613" y="1566554"/>
            <a:ext cx="9404127" cy="45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57400144" descr="EMB000048e898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6" y="1733142"/>
            <a:ext cx="4515940" cy="237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20943" y="4063890"/>
            <a:ext cx="5115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#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각도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평균 개연성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2784" y="406495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457402520" descr="EMB000048e898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84" y="4510429"/>
            <a:ext cx="4259263" cy="230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5017250" y="2326046"/>
            <a:ext cx="5133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L7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아예 분류를 못함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L22 :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가장 평균개연성이 높음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en-US" altLang="ko-KR" dirty="0" smtClean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72.06025%</a:t>
            </a:r>
            <a:endParaRPr lang="en-US" altLang="ko-KR" dirty="0">
              <a:highlight>
                <a:srgbClr val="FFFF00"/>
              </a:highlight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017249" y="4963738"/>
            <a:ext cx="39860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C13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아예 분류를 못함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C8 :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가장 평균개연성이 높음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en-US" altLang="ko-KR" dirty="0" smtClean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68.99888%</a:t>
            </a:r>
            <a:r>
              <a:rPr lang="ko-KR" altLang="en-US" dirty="0" smtClean="0"/>
              <a:t> 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517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"/>
            <a:ext cx="9144000" cy="740780"/>
          </a:xfrm>
          <a:prstGeom prst="rect">
            <a:avLst/>
          </a:prstGeom>
          <a:solidFill>
            <a:srgbClr val="C3C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98358" y="891215"/>
            <a:ext cx="1161072" cy="418886"/>
            <a:chOff x="1460740" y="855881"/>
            <a:chExt cx="1161072" cy="41888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ECF3BD-943F-44D1-934F-1D15AEB99F3C}"/>
                </a:ext>
              </a:extLst>
            </p:cNvPr>
            <p:cNvSpPr/>
            <p:nvPr/>
          </p:nvSpPr>
          <p:spPr>
            <a:xfrm>
              <a:off x="1460740" y="855881"/>
              <a:ext cx="1161072" cy="418886"/>
            </a:xfrm>
            <a:prstGeom prst="rect">
              <a:avLst/>
            </a:prstGeom>
            <a:solidFill>
              <a:srgbClr val="95A6BD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95A6BD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2BA57C-84F2-49F1-966D-2DD842E6AEA5}"/>
                </a:ext>
              </a:extLst>
            </p:cNvPr>
            <p:cNvSpPr/>
            <p:nvPr/>
          </p:nvSpPr>
          <p:spPr>
            <a:xfrm>
              <a:off x="1692463" y="887592"/>
              <a:ext cx="697627" cy="369332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분 석</a:t>
              </a:r>
              <a:endPara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98358" y="1312024"/>
            <a:ext cx="5115498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#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조도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(L7,L22)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-12130"/>
            <a:ext cx="451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-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성능평가(</a:t>
            </a:r>
            <a:r>
              <a:rPr lang="ko-KR" altLang="en-US" sz="24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최종모델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318613" y="1566554"/>
            <a:ext cx="9404127" cy="45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20943" y="4063890"/>
            <a:ext cx="5115498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#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각도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(C13,C8)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2784" y="406495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017250" y="2326046"/>
            <a:ext cx="5133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L7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아예 분류를 못함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L22 :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가장 평균개연성이 높음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en-US" altLang="ko-KR" dirty="0" smtClean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72.06025%</a:t>
            </a:r>
            <a:endParaRPr lang="en-US" altLang="ko-KR" dirty="0">
              <a:highlight>
                <a:srgbClr val="FFFF00"/>
              </a:highlight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017249" y="4963738"/>
            <a:ext cx="39860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C13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아예 분류를 못함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C8 :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가장 평균개연성이 높음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en-US" altLang="ko-KR" dirty="0" smtClean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68.99888%</a:t>
            </a:r>
            <a:r>
              <a:rPr lang="ko-KR" altLang="en-US" dirty="0" smtClean="0"/>
              <a:t> 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10674" r="21633"/>
          <a:stretch/>
        </p:blipFill>
        <p:spPr>
          <a:xfrm>
            <a:off x="398358" y="1949884"/>
            <a:ext cx="1934308" cy="1905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5047" r="17642"/>
          <a:stretch/>
        </p:blipFill>
        <p:spPr>
          <a:xfrm>
            <a:off x="2543681" y="1961607"/>
            <a:ext cx="1923400" cy="1905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r="33100"/>
          <a:stretch/>
        </p:blipFill>
        <p:spPr>
          <a:xfrm>
            <a:off x="398358" y="4598000"/>
            <a:ext cx="1911088" cy="1904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rcRect l="11499" r="23250"/>
          <a:stretch/>
        </p:blipFill>
        <p:spPr>
          <a:xfrm>
            <a:off x="2543681" y="4598000"/>
            <a:ext cx="1863969" cy="190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"/>
            <a:ext cx="9144000" cy="740780"/>
          </a:xfrm>
          <a:prstGeom prst="rect">
            <a:avLst/>
          </a:prstGeom>
          <a:solidFill>
            <a:srgbClr val="C3C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98358" y="891215"/>
            <a:ext cx="1161072" cy="418886"/>
            <a:chOff x="1460740" y="855881"/>
            <a:chExt cx="1161072" cy="41888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ECF3BD-943F-44D1-934F-1D15AEB99F3C}"/>
                </a:ext>
              </a:extLst>
            </p:cNvPr>
            <p:cNvSpPr/>
            <p:nvPr/>
          </p:nvSpPr>
          <p:spPr>
            <a:xfrm>
              <a:off x="1460740" y="855881"/>
              <a:ext cx="1161072" cy="418886"/>
            </a:xfrm>
            <a:prstGeom prst="rect">
              <a:avLst/>
            </a:prstGeom>
            <a:solidFill>
              <a:srgbClr val="95A6BD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95A6BD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2BA57C-84F2-49F1-966D-2DD842E6AEA5}"/>
                </a:ext>
              </a:extLst>
            </p:cNvPr>
            <p:cNvSpPr/>
            <p:nvPr/>
          </p:nvSpPr>
          <p:spPr>
            <a:xfrm>
              <a:off x="1692463" y="887592"/>
              <a:ext cx="697627" cy="369332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분 석</a:t>
              </a:r>
              <a:endPara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98357" y="1312024"/>
            <a:ext cx="373953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#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조도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평균 개연성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개수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-12130"/>
            <a:ext cx="451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-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성능평가(</a:t>
            </a:r>
            <a:r>
              <a:rPr lang="ko-KR" altLang="en-US" sz="24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최종모델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318613" y="1566554"/>
            <a:ext cx="9404127" cy="45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57400144" descr="EMB000048e8984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7" y="1733142"/>
            <a:ext cx="405791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20943" y="4063890"/>
            <a:ext cx="5115498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#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각도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평균 개연성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개수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2784" y="406495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457402520" descr="EMB000048e8984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58" y="4510428"/>
            <a:ext cx="3996746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127" y="1733142"/>
            <a:ext cx="4167785" cy="21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519" y="4600178"/>
            <a:ext cx="4389181" cy="196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7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"/>
            <a:ext cx="9144000" cy="740780"/>
          </a:xfrm>
          <a:prstGeom prst="rect">
            <a:avLst/>
          </a:prstGeom>
          <a:solidFill>
            <a:srgbClr val="C3C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68828" y="1046335"/>
            <a:ext cx="1161072" cy="418886"/>
            <a:chOff x="1460740" y="855881"/>
            <a:chExt cx="1161072" cy="41888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ECF3BD-943F-44D1-934F-1D15AEB99F3C}"/>
                </a:ext>
              </a:extLst>
            </p:cNvPr>
            <p:cNvSpPr/>
            <p:nvPr/>
          </p:nvSpPr>
          <p:spPr>
            <a:xfrm>
              <a:off x="1460740" y="855881"/>
              <a:ext cx="1161072" cy="418886"/>
            </a:xfrm>
            <a:prstGeom prst="rect">
              <a:avLst/>
            </a:prstGeom>
            <a:solidFill>
              <a:srgbClr val="95A6BD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95A6BD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2BA57C-84F2-49F1-966D-2DD842E6AEA5}"/>
                </a:ext>
              </a:extLst>
            </p:cNvPr>
            <p:cNvSpPr/>
            <p:nvPr/>
          </p:nvSpPr>
          <p:spPr>
            <a:xfrm>
              <a:off x="1692463" y="887592"/>
              <a:ext cx="697627" cy="369332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분 석</a:t>
              </a:r>
              <a:endPara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468827" y="1467144"/>
            <a:ext cx="3739533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#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표정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-12130"/>
            <a:ext cx="451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-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성능평가(</a:t>
            </a:r>
            <a:r>
              <a:rPr lang="ko-KR" altLang="en-US" sz="24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최종모델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318613" y="1566554"/>
            <a:ext cx="9404127" cy="45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64613" y="4344991"/>
            <a:ext cx="8169080" cy="2083518"/>
          </a:xfrm>
          <a:prstGeom prst="roundRect">
            <a:avLst/>
          </a:prstGeom>
          <a:noFill/>
          <a:ln w="28575">
            <a:solidFill>
              <a:srgbClr val="7B90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638778"/>
              </p:ext>
            </p:extLst>
          </p:nvPr>
        </p:nvGraphicFramePr>
        <p:xfrm>
          <a:off x="564613" y="2033081"/>
          <a:ext cx="4572227" cy="17354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5103">
                  <a:extLst>
                    <a:ext uri="{9D8B030D-6E8A-4147-A177-3AD203B41FA5}">
                      <a16:colId xmlns:a16="http://schemas.microsoft.com/office/drawing/2014/main" val="2527002653"/>
                    </a:ext>
                  </a:extLst>
                </a:gridCol>
                <a:gridCol w="1267677">
                  <a:extLst>
                    <a:ext uri="{9D8B030D-6E8A-4147-A177-3AD203B41FA5}">
                      <a16:colId xmlns:a16="http://schemas.microsoft.com/office/drawing/2014/main" val="1932937435"/>
                    </a:ext>
                  </a:extLst>
                </a:gridCol>
                <a:gridCol w="2309447">
                  <a:extLst>
                    <a:ext uri="{9D8B030D-6E8A-4147-A177-3AD203B41FA5}">
                      <a16:colId xmlns:a16="http://schemas.microsoft.com/office/drawing/2014/main" val="268398791"/>
                    </a:ext>
                  </a:extLst>
                </a:gridCol>
              </a:tblGrid>
              <a:tr h="474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A6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smtClean="0">
                          <a:solidFill>
                            <a:schemeClr val="bg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표정</a:t>
                      </a:r>
                      <a:endParaRPr lang="ko-KR" altLang="en-US" sz="1600" dirty="0" smtClean="0">
                        <a:solidFill>
                          <a:schemeClr val="bg1"/>
                        </a:solidFill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A6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 smtClean="0">
                          <a:solidFill>
                            <a:schemeClr val="bg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avg</a:t>
                      </a:r>
                      <a:r>
                        <a:rPr lang="en-US" altLang="ko-KR" sz="1600" baseline="0" dirty="0" smtClean="0">
                          <a:solidFill>
                            <a:schemeClr val="bg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 probability(%)</a:t>
                      </a:r>
                      <a:endParaRPr lang="ko-KR" altLang="en-US" sz="1600" dirty="0" smtClean="0">
                        <a:solidFill>
                          <a:schemeClr val="bg1"/>
                        </a:solidFill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930776"/>
                  </a:ext>
                </a:extLst>
              </a:tr>
              <a:tr h="420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non</a:t>
                      </a:r>
                      <a:endParaRPr lang="ko-KR" altLang="en-US" sz="16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무표정</a:t>
                      </a:r>
                      <a:endParaRPr lang="ko-KR" altLang="en-US" sz="16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68.58038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39273"/>
                  </a:ext>
                </a:extLst>
              </a:tr>
              <a:tr h="420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smile</a:t>
                      </a:r>
                      <a:endParaRPr lang="ko-KR" altLang="en-US" sz="16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웃음</a:t>
                      </a:r>
                      <a:endParaRPr lang="ko-KR" altLang="en-US" sz="16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67.88565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707996"/>
                  </a:ext>
                </a:extLst>
              </a:tr>
              <a:tr h="420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angry</a:t>
                      </a:r>
                      <a:endParaRPr lang="ko-KR" altLang="en-US" sz="16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찡그림</a:t>
                      </a:r>
                      <a:endParaRPr lang="en-US" altLang="ko-KR" sz="1600" b="0" kern="1200" dirty="0" smtClean="0">
                        <a:solidFill>
                          <a:schemeClr val="tx1"/>
                        </a:solidFill>
                        <a:effectLst/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+mn-cs"/>
                        </a:rPr>
                        <a:t>37.07536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A6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954222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41" y="1683727"/>
            <a:ext cx="3406052" cy="2434192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468828" y="4135548"/>
            <a:ext cx="1161072" cy="418886"/>
            <a:chOff x="1460740" y="855881"/>
            <a:chExt cx="1161072" cy="41888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EECF3BD-943F-44D1-934F-1D15AEB99F3C}"/>
                </a:ext>
              </a:extLst>
            </p:cNvPr>
            <p:cNvSpPr/>
            <p:nvPr/>
          </p:nvSpPr>
          <p:spPr>
            <a:xfrm>
              <a:off x="1460740" y="855881"/>
              <a:ext cx="1161072" cy="418886"/>
            </a:xfrm>
            <a:prstGeom prst="rect">
              <a:avLst/>
            </a:prstGeom>
            <a:solidFill>
              <a:srgbClr val="95A6BD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95A6BD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B2BA57C-84F2-49F1-966D-2DD842E6AEA5}"/>
                </a:ext>
              </a:extLst>
            </p:cNvPr>
            <p:cNvSpPr/>
            <p:nvPr/>
          </p:nvSpPr>
          <p:spPr>
            <a:xfrm>
              <a:off x="1692463" y="887592"/>
              <a:ext cx="697627" cy="369332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방 안</a:t>
              </a:r>
              <a:endPara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808845" y="4921417"/>
            <a:ext cx="7526311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신뢰성 있는 </a:t>
            </a:r>
            <a:r>
              <a:rPr lang="ko-KR" altLang="en-US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로그인을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 위하여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 액세서리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조도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각도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표정 모든 상황을 반영한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평균개연성의 최대값 </a:t>
            </a:r>
            <a:r>
              <a: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= </a:t>
            </a:r>
            <a:r>
              <a:rPr lang="en-US" altLang="ko-KR" sz="2000" b="1" dirty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72.349</a:t>
            </a:r>
            <a:r>
              <a:rPr lang="ko-KR" altLang="en-US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을 로그인 조건으로 둠</a:t>
            </a:r>
            <a:endParaRPr lang="en-US" altLang="ko-KR" sz="2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91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"/>
            <a:ext cx="9144000" cy="740780"/>
          </a:xfrm>
          <a:prstGeom prst="rect">
            <a:avLst/>
          </a:prstGeom>
          <a:solidFill>
            <a:srgbClr val="C3C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82510" y="624731"/>
            <a:ext cx="639041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#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모델에 학습이 된 사람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영상입력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-&gt; OpenCV2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사용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300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명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(2940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장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) +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학생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1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명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(10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장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)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학습된 최종 모델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-12130"/>
            <a:ext cx="4514127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-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시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	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연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5" name="정화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25952"/>
          <a:stretch/>
        </p:blipFill>
        <p:spPr>
          <a:xfrm>
            <a:off x="1472271" y="1963559"/>
            <a:ext cx="6321643" cy="479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3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"/>
            <a:ext cx="9144000" cy="740780"/>
          </a:xfrm>
          <a:prstGeom prst="rect">
            <a:avLst/>
          </a:prstGeom>
          <a:solidFill>
            <a:srgbClr val="C3C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7812" y="927882"/>
            <a:ext cx="3739533" cy="8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#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모델에 학습이 안된 사람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 개연성이 절대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72.349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를 넘지 않음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-12130"/>
            <a:ext cx="4514127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-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시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	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연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2" name="상원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24802"/>
          <a:stretch/>
        </p:blipFill>
        <p:spPr>
          <a:xfrm>
            <a:off x="1465988" y="1902513"/>
            <a:ext cx="6389159" cy="477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7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/>
          <p:cNvSpPr/>
          <p:nvPr/>
        </p:nvSpPr>
        <p:spPr>
          <a:xfrm>
            <a:off x="523095" y="3000784"/>
            <a:ext cx="8040188" cy="362712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"/>
            <a:ext cx="9144000" cy="740780"/>
          </a:xfrm>
          <a:prstGeom prst="rect">
            <a:avLst/>
          </a:prstGeom>
          <a:solidFill>
            <a:srgbClr val="C3C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-1572650" y="1"/>
            <a:ext cx="451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-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개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	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요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06243" y="972566"/>
            <a:ext cx="7774222" cy="1189143"/>
            <a:chOff x="566142" y="1687934"/>
            <a:chExt cx="7774222" cy="1189143"/>
          </a:xfrm>
        </p:grpSpPr>
        <p:sp>
          <p:nvSpPr>
            <p:cNvPr id="12" name="TextBox 11"/>
            <p:cNvSpPr txBox="1"/>
            <p:nvPr/>
          </p:nvSpPr>
          <p:spPr>
            <a:xfrm>
              <a:off x="1266173" y="1990074"/>
              <a:ext cx="707419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" </a:t>
              </a:r>
              <a:r>
                <a:rPr lang="ko-KR" altLang="en-US" sz="28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95A6BD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얼굴인식</a:t>
              </a:r>
              <a:r>
                <a:rPr lang="ko-KR" altLang="en-US" sz="28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을 이용한 로그인 시스템 연구 </a:t>
              </a:r>
              <a:r>
                <a:rPr lang="en-US" altLang="ko-KR" sz="28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" </a:t>
              </a:r>
            </a:p>
          </p:txBody>
        </p:sp>
        <p:pic>
          <p:nvPicPr>
            <p:cNvPr id="9220" name="Picture 4" descr="Image by HQuality | Shutterstock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719" b="97527" l="10000" r="90000">
                          <a14:foregroundMark x1="18454" y1="44668" x2="28557" y2="45750"/>
                          <a14:foregroundMark x1="35464" y1="45286" x2="40825" y2="44977"/>
                          <a14:foregroundMark x1="17938" y1="13910" x2="27938" y2="5719"/>
                          <a14:foregroundMark x1="22990" y1="87944" x2="39691" y2="88563"/>
                          <a14:foregroundMark x1="18351" y1="97527" x2="40103" y2="96909"/>
                          <a14:foregroundMark x1="13711" y1="19629" x2="13711" y2="19629"/>
                          <a14:foregroundMark x1="15670" y1="16074" x2="15670" y2="16074"/>
                          <a14:foregroundMark x1="16186" y1="14683" x2="16186" y2="14683"/>
                          <a14:foregroundMark x1="17216" y1="11592" x2="12577" y2="217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142" y="1687934"/>
              <a:ext cx="1782795" cy="1189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>
            <a:off x="706243" y="2440659"/>
            <a:ext cx="184810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description</a:t>
            </a:r>
            <a:endParaRPr lang="ko-KR" altLang="en-US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23095" y="2498260"/>
            <a:ext cx="158567" cy="281585"/>
          </a:xfrm>
          <a:prstGeom prst="rect">
            <a:avLst/>
          </a:prstGeom>
          <a:solidFill>
            <a:srgbClr val="95A6B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6705" y="3367076"/>
            <a:ext cx="98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1. </a:t>
            </a: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모델 </a:t>
            </a:r>
            <a:endParaRPr lang="en-US" altLang="ko-KR" b="1" dirty="0">
              <a:ln>
                <a:solidFill>
                  <a:schemeClr val="tx1">
                    <a:alpha val="0"/>
                  </a:schemeClr>
                </a:solidFill>
              </a:ln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B8C381DF-B6FE-4BBA-A63C-5BE96679CD8B}"/>
              </a:ext>
            </a:extLst>
          </p:cNvPr>
          <p:cNvCxnSpPr/>
          <p:nvPr/>
        </p:nvCxnSpPr>
        <p:spPr>
          <a:xfrm>
            <a:off x="4537891" y="3160803"/>
            <a:ext cx="0" cy="334362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  <a:scene3d>
            <a:camera prst="obliqueTopLeft"/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686705" y="5997146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2. </a:t>
            </a:r>
            <a:r>
              <a:rPr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목적 </a:t>
            </a:r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: </a:t>
            </a:r>
            <a:r>
              <a:rPr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얼굴인식 </a:t>
            </a: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포털 로그인</a:t>
            </a:r>
            <a:endParaRPr lang="en-US" altLang="ko-KR" b="1" dirty="0">
              <a:ln>
                <a:solidFill>
                  <a:schemeClr val="tx1">
                    <a:alpha val="0"/>
                  </a:schemeClr>
                </a:solidFill>
              </a:ln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724606" y="3361253"/>
            <a:ext cx="1140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3. </a:t>
            </a:r>
            <a:r>
              <a:rPr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고딕L" panose="02020600000000000000" pitchFamily="18" charset="-127"/>
                <a:ea typeface="a아시아고딕L" panose="02020600000000000000" pitchFamily="18" charset="-127"/>
              </a:rPr>
              <a:t>필요성 </a:t>
            </a:r>
            <a:endParaRPr lang="en-US" altLang="ko-KR" b="1" dirty="0">
              <a:ln>
                <a:solidFill>
                  <a:schemeClr val="tx1">
                    <a:alpha val="0"/>
                  </a:schemeClr>
                </a:solidFill>
              </a:ln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9227" name="그룹 9226"/>
          <p:cNvGrpSpPr/>
          <p:nvPr/>
        </p:nvGrpSpPr>
        <p:grpSpPr>
          <a:xfrm>
            <a:off x="4785010" y="3968583"/>
            <a:ext cx="3440210" cy="2210214"/>
            <a:chOff x="4892376" y="3821414"/>
            <a:chExt cx="3440210" cy="2210214"/>
          </a:xfrm>
        </p:grpSpPr>
        <p:sp>
          <p:nvSpPr>
            <p:cNvPr id="18" name="TextBox 17"/>
            <p:cNvSpPr txBox="1"/>
            <p:nvPr/>
          </p:nvSpPr>
          <p:spPr>
            <a:xfrm>
              <a:off x="4892376" y="3821414"/>
              <a:ext cx="34402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ID</a:t>
              </a:r>
              <a:r>
                <a:rPr lang="ko-KR" altLang="en-US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와 </a:t>
              </a:r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PW</a:t>
              </a:r>
              <a:r>
                <a:rPr lang="ko-KR" altLang="en-US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입력의 번거로움</a:t>
              </a:r>
              <a:endPara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026187" y="4696940"/>
              <a:ext cx="3172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5A719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4</a:t>
              </a:r>
              <a:r>
                <a:rPr lang="ko-KR" altLang="en-US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5A7190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차산업혁명</a:t>
              </a:r>
              <a:r>
                <a:rPr lang="ko-KR" altLang="en-US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에 발맞춘 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110307" y="5508408"/>
              <a:ext cx="3004348" cy="523220"/>
            </a:xfrm>
            <a:prstGeom prst="rect">
              <a:avLst/>
            </a:prstGeom>
            <a:solidFill>
              <a:srgbClr val="95A6BD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시스템의</a:t>
              </a:r>
              <a:r>
                <a:rPr lang="ko-KR" altLang="en-US" sz="28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</a:t>
              </a:r>
              <a:r>
                <a:rPr lang="ko-KR" altLang="en-US" sz="2800" b="1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인공지능화</a:t>
              </a:r>
              <a:endPara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474986" y="5026304"/>
              <a:ext cx="23310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사용자의 편리함을 위한 </a:t>
              </a:r>
              <a:endPara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 rot="5400000" flipV="1">
              <a:off x="6467910" y="4335394"/>
              <a:ext cx="345238" cy="257203"/>
              <a:chOff x="4276344" y="3508658"/>
              <a:chExt cx="519199" cy="386805"/>
            </a:xfrm>
          </p:grpSpPr>
          <p:sp>
            <p:nvSpPr>
              <p:cNvPr id="57" name="갈매기형 수장 90">
                <a:extLst>
                  <a:ext uri="{FF2B5EF4-FFF2-40B4-BE49-F238E27FC236}">
                    <a16:creationId xmlns:a16="http://schemas.microsoft.com/office/drawing/2014/main" id="{AEA2A92E-5BD4-411C-B92A-AC2B653877AC}"/>
                  </a:ext>
                </a:extLst>
              </p:cNvPr>
              <p:cNvSpPr/>
              <p:nvPr/>
            </p:nvSpPr>
            <p:spPr>
              <a:xfrm>
                <a:off x="4524841" y="3508658"/>
                <a:ext cx="270702" cy="386805"/>
              </a:xfrm>
              <a:prstGeom prst="chevron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갈매기형 수장 90">
                <a:extLst>
                  <a:ext uri="{FF2B5EF4-FFF2-40B4-BE49-F238E27FC236}">
                    <a16:creationId xmlns:a16="http://schemas.microsoft.com/office/drawing/2014/main" id="{47BA6C29-52B0-4E34-BC95-1743F20FB342}"/>
                  </a:ext>
                </a:extLst>
              </p:cNvPr>
              <p:cNvSpPr/>
              <p:nvPr/>
            </p:nvSpPr>
            <p:spPr>
              <a:xfrm>
                <a:off x="4276344" y="3508658"/>
                <a:ext cx="270702" cy="386805"/>
              </a:xfrm>
              <a:prstGeom prst="chevron">
                <a:avLst/>
              </a:prstGeom>
              <a:solidFill>
                <a:srgbClr val="C3C7CA">
                  <a:alpha val="75000"/>
                </a:srgbClr>
              </a:solidFill>
              <a:ln>
                <a:noFill/>
              </a:ln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9" name="타원 68"/>
            <p:cNvSpPr/>
            <p:nvPr/>
          </p:nvSpPr>
          <p:spPr>
            <a:xfrm>
              <a:off x="7089115" y="3821469"/>
              <a:ext cx="59840" cy="5984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0" name="타원 69"/>
            <p:cNvSpPr/>
            <p:nvPr/>
          </p:nvSpPr>
          <p:spPr>
            <a:xfrm>
              <a:off x="7298798" y="3821469"/>
              <a:ext cx="59840" cy="5984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1" name="타원 70"/>
            <p:cNvSpPr/>
            <p:nvPr/>
          </p:nvSpPr>
          <p:spPr>
            <a:xfrm>
              <a:off x="7508481" y="3821469"/>
              <a:ext cx="59840" cy="5984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2" name="타원 71"/>
            <p:cNvSpPr/>
            <p:nvPr/>
          </p:nvSpPr>
          <p:spPr>
            <a:xfrm>
              <a:off x="7718165" y="3821469"/>
              <a:ext cx="59840" cy="5984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931667" y="3985466"/>
            <a:ext cx="1036502" cy="8748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MTCNN</a:t>
            </a:r>
          </a:p>
          <a:p>
            <a:pPr algn="ctr">
              <a:lnSpc>
                <a:spcPct val="150000"/>
              </a:lnSpc>
            </a:pPr>
            <a:r>
              <a:rPr lang="en-US" altLang="ko-KR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FaceNet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9222" name="직사각형 9221"/>
          <p:cNvSpPr/>
          <p:nvPr/>
        </p:nvSpPr>
        <p:spPr>
          <a:xfrm>
            <a:off x="859552" y="3959606"/>
            <a:ext cx="1180732" cy="97505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23" name="직사각형 9222"/>
          <p:cNvSpPr/>
          <p:nvPr/>
        </p:nvSpPr>
        <p:spPr>
          <a:xfrm>
            <a:off x="778895" y="4967149"/>
            <a:ext cx="13420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얼굴 추출 </a:t>
            </a:r>
            <a:endParaRPr lang="en-US" altLang="ko-KR" b="1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C000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/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&amp; </a:t>
            </a:r>
          </a:p>
          <a:p>
            <a:pPr algn="ctr"/>
            <a:r>
              <a:rPr lang="ko-KR" altLang="en-US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벡터화</a:t>
            </a:r>
            <a:endParaRPr lang="en-US" altLang="ko-KR" b="1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9224" name="직사각형 9223"/>
          <p:cNvSpPr/>
          <p:nvPr/>
        </p:nvSpPr>
        <p:spPr>
          <a:xfrm>
            <a:off x="2340024" y="4168638"/>
            <a:ext cx="179324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SVM -&gt; </a:t>
            </a:r>
            <a:r>
              <a:rPr lang="en-US" altLang="ko-KR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softmax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315842" y="3964164"/>
            <a:ext cx="1864379" cy="94651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2569740" y="5035876"/>
            <a:ext cx="13420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얼굴분류모델</a:t>
            </a:r>
            <a:endParaRPr lang="en-US" altLang="ko-KR" b="1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C000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9232" name="그림 92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112" y="5996798"/>
            <a:ext cx="352096" cy="35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4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"/>
            <a:ext cx="9144000" cy="740780"/>
          </a:xfrm>
          <a:prstGeom prst="rect">
            <a:avLst/>
          </a:prstGeom>
          <a:solidFill>
            <a:srgbClr val="C3C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0" y="-12130"/>
            <a:ext cx="451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-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고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	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찰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7642" y="4289396"/>
            <a:ext cx="184810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아쉬웠던 점</a:t>
            </a:r>
            <a:endParaRPr lang="ko-KR" altLang="en-US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74494" y="4346997"/>
            <a:ext cx="158567" cy="281585"/>
          </a:xfrm>
          <a:prstGeom prst="rect">
            <a:avLst/>
          </a:prstGeom>
          <a:solidFill>
            <a:srgbClr val="95A6B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993835" y="4920078"/>
            <a:ext cx="6253829" cy="1431934"/>
            <a:chOff x="890442" y="4977033"/>
            <a:chExt cx="6253829" cy="1431934"/>
          </a:xfrm>
        </p:grpSpPr>
        <p:sp>
          <p:nvSpPr>
            <p:cNvPr id="18" name="TextBox 17"/>
            <p:cNvSpPr txBox="1"/>
            <p:nvPr/>
          </p:nvSpPr>
          <p:spPr>
            <a:xfrm>
              <a:off x="890442" y="4977033"/>
              <a:ext cx="5742042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- </a:t>
              </a:r>
              <a:r>
                <a:rPr lang="ko-KR" altLang="en-US" sz="2000" dirty="0" smtClean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초반 방향을 </a:t>
              </a:r>
              <a:r>
                <a:rPr lang="en-US" altLang="ko-KR" sz="2000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application</a:t>
              </a:r>
              <a:r>
                <a:rPr lang="ko-KR" altLang="en-US" sz="2000" dirty="0" smtClean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만드는 것에 중점을 둠</a:t>
              </a:r>
              <a:r>
                <a:rPr lang="en-US" altLang="ko-KR" sz="2000" dirty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</a:t>
              </a:r>
              <a:endParaRPr lang="en-US" altLang="ko-KR" sz="2000" dirty="0" smtClean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442" y="5492945"/>
              <a:ext cx="6253829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- But </a:t>
              </a:r>
              <a:r>
                <a:rPr lang="ko-KR" altLang="en-US" sz="2000" dirty="0" smtClean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여러 번의 중간발표를 거쳐 피드백 후 </a:t>
              </a:r>
              <a:r>
                <a:rPr lang="ko-KR" altLang="en-US" sz="2000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모델링</a:t>
              </a:r>
              <a:r>
                <a:rPr lang="ko-KR" altLang="en-US" sz="2000" dirty="0" smtClean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에 집중 </a:t>
              </a:r>
              <a:endParaRPr lang="en-US" altLang="ko-KR" sz="2000" dirty="0" smtClean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0442" y="6008857"/>
              <a:ext cx="5742042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- </a:t>
              </a:r>
              <a:r>
                <a:rPr lang="ko-KR" altLang="en-US" sz="2000" dirty="0" smtClean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향후 좀 더 완성도 있는 </a:t>
              </a:r>
              <a:r>
                <a:rPr lang="en-US" altLang="ko-KR" sz="2000" dirty="0" smtClean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application </a:t>
              </a:r>
              <a:r>
                <a:rPr lang="ko-KR" altLang="en-US" sz="2000" dirty="0" smtClean="0"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개발을 할 것</a:t>
              </a:r>
              <a:endParaRPr lang="en-US" altLang="ko-KR" sz="2000" dirty="0" smtClean="0"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993835" y="1698106"/>
            <a:ext cx="7259724" cy="2017051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0442" y="1945702"/>
            <a:ext cx="33613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현재 얼굴인식 시스템 </a:t>
            </a:r>
            <a:endParaRPr lang="en-US" altLang="ko-KR" sz="2000" dirty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OvO</a:t>
            </a:r>
            <a:r>
              <a: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(One versus One)</a:t>
            </a:r>
            <a:endParaRPr lang="en-US" altLang="ko-KR" sz="2000" dirty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71887" y="2749968"/>
            <a:ext cx="3186953" cy="461665"/>
          </a:xfrm>
          <a:prstGeom prst="rect">
            <a:avLst/>
          </a:prstGeom>
          <a:solidFill>
            <a:srgbClr val="5A719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OvA</a:t>
            </a:r>
            <a:r>
              <a:rPr lang="en-US" altLang="ko-KR" sz="2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아시아헤드2" panose="02020600000000000000" pitchFamily="18" charset="-127"/>
                <a:ea typeface="a아시아헤드2" panose="02020600000000000000" pitchFamily="18" charset="-127"/>
              </a:rPr>
              <a:t>(One versus All)</a:t>
            </a:r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" name="갈매기형 수장 90">
            <a:extLst>
              <a:ext uri="{FF2B5EF4-FFF2-40B4-BE49-F238E27FC236}">
                <a16:creationId xmlns:a16="http://schemas.microsoft.com/office/drawing/2014/main" id="{AEA2A92E-5BD4-411C-B92A-AC2B653877AC}"/>
              </a:ext>
            </a:extLst>
          </p:cNvPr>
          <p:cNvSpPr/>
          <p:nvPr/>
        </p:nvSpPr>
        <p:spPr>
          <a:xfrm flipV="1">
            <a:off x="4288470" y="2556005"/>
            <a:ext cx="197522" cy="387926"/>
          </a:xfrm>
          <a:prstGeom prst="chevron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갈매기형 수장 90">
            <a:extLst>
              <a:ext uri="{FF2B5EF4-FFF2-40B4-BE49-F238E27FC236}">
                <a16:creationId xmlns:a16="http://schemas.microsoft.com/office/drawing/2014/main" id="{47BA6C29-52B0-4E34-BC95-1743F20FB342}"/>
              </a:ext>
            </a:extLst>
          </p:cNvPr>
          <p:cNvSpPr/>
          <p:nvPr/>
        </p:nvSpPr>
        <p:spPr>
          <a:xfrm flipV="1">
            <a:off x="4084076" y="2556005"/>
            <a:ext cx="240686" cy="387926"/>
          </a:xfrm>
          <a:prstGeom prst="chevron">
            <a:avLst/>
          </a:prstGeom>
          <a:solidFill>
            <a:srgbClr val="C3C7CA">
              <a:alpha val="75000"/>
            </a:srgb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7642" y="1094659"/>
            <a:ext cx="184810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비교</a:t>
            </a:r>
            <a:endParaRPr lang="ko-KR" altLang="en-US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74494" y="1152260"/>
            <a:ext cx="158567" cy="281585"/>
          </a:xfrm>
          <a:prstGeom prst="rect">
            <a:avLst/>
          </a:prstGeom>
          <a:solidFill>
            <a:srgbClr val="95A6B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122074" y="2164732"/>
            <a:ext cx="24865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우리의 얼굴인식 시스템</a:t>
            </a:r>
            <a:endParaRPr lang="ko-KR" altLang="en-US" sz="20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90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"/>
            <a:ext cx="9144000" cy="740780"/>
          </a:xfrm>
          <a:prstGeom prst="rect">
            <a:avLst/>
          </a:prstGeom>
          <a:solidFill>
            <a:srgbClr val="C3C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0" y="-12130"/>
            <a:ext cx="4514127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-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역할분담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57505" y="1276459"/>
            <a:ext cx="6713244" cy="4897462"/>
            <a:chOff x="1064535" y="986003"/>
            <a:chExt cx="6713244" cy="4897462"/>
          </a:xfrm>
        </p:grpSpPr>
        <p:grpSp>
          <p:nvGrpSpPr>
            <p:cNvPr id="10" name="그룹 9"/>
            <p:cNvGrpSpPr/>
            <p:nvPr/>
          </p:nvGrpSpPr>
          <p:grpSpPr>
            <a:xfrm>
              <a:off x="4647304" y="3392709"/>
              <a:ext cx="3130475" cy="1902866"/>
              <a:chOff x="4572000" y="2813282"/>
              <a:chExt cx="3130475" cy="1902866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5213187" y="2813282"/>
                <a:ext cx="1848100" cy="40011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&lt; </a:t>
                </a:r>
                <a:r>
                  <a:rPr lang="ko-KR" altLang="en-US" sz="2000" dirty="0" smtClean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이재경 </a:t>
                </a:r>
                <a:r>
                  <a:rPr lang="en-US" altLang="ko-KR" sz="2000" dirty="0" smtClean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&gt;</a:t>
                </a:r>
                <a:endParaRPr lang="ko-KR" altLang="en-US" sz="20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572000" y="3392709"/>
                <a:ext cx="3130475" cy="1323439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- </a:t>
                </a:r>
                <a:r>
                  <a:rPr lang="ko-KR" altLang="en-US" sz="2000" dirty="0" smtClean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얼굴 데이터 수집 및 정리</a:t>
                </a:r>
                <a:endParaRPr lang="en-US" altLang="ko-KR" sz="2000" dirty="0" smtClean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r>
                  <a:rPr lang="en-US" altLang="ko-KR" sz="2000" dirty="0" smtClean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- SVM &amp; </a:t>
                </a:r>
                <a:r>
                  <a:rPr lang="ko-KR" altLang="en-US" sz="2000" dirty="0" err="1" smtClean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다중분류기</a:t>
                </a:r>
                <a:r>
                  <a:rPr lang="ko-KR" altLang="en-US" sz="2000" dirty="0" smtClean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모델링</a:t>
                </a:r>
                <a:endParaRPr lang="en-US" altLang="ko-KR" sz="2000" dirty="0" smtClean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r>
                  <a:rPr lang="en-US" altLang="ko-KR" sz="2000" dirty="0" smtClean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- </a:t>
                </a:r>
                <a:r>
                  <a:rPr lang="ko-KR" altLang="en-US" sz="2000" dirty="0" err="1" smtClean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웹크롤링</a:t>
                </a:r>
                <a:r>
                  <a:rPr lang="ko-KR" altLang="en-US" sz="2000" dirty="0" smtClean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및 시연 구현</a:t>
                </a:r>
                <a:endParaRPr lang="en-US" altLang="ko-KR" sz="2000" dirty="0" smtClean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r>
                  <a:rPr lang="en-US" altLang="ko-KR" sz="2000" dirty="0" smtClean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- </a:t>
                </a:r>
                <a:r>
                  <a:rPr lang="ko-KR" altLang="en-US" sz="2000" dirty="0" smtClean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발표 </a:t>
                </a:r>
                <a:endParaRPr lang="en-US" altLang="ko-KR" sz="2000" dirty="0" smtClean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1064535" y="3392709"/>
              <a:ext cx="2999539" cy="1894762"/>
              <a:chOff x="1053777" y="2837408"/>
              <a:chExt cx="2999539" cy="189476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629496" y="2837408"/>
                <a:ext cx="1848100" cy="40011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&lt; </a:t>
                </a:r>
                <a:r>
                  <a:rPr lang="ko-KR" altLang="en-US" sz="2000" dirty="0" err="1" smtClean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허정화</a:t>
                </a:r>
                <a:r>
                  <a:rPr lang="ko-KR" altLang="en-US" sz="2000" dirty="0" smtClean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</a:t>
                </a:r>
                <a:r>
                  <a:rPr lang="en-US" altLang="ko-KR" sz="2000" dirty="0" smtClean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&gt;</a:t>
                </a:r>
                <a:endParaRPr lang="ko-KR" altLang="en-US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  <p:sp>
            <p:nvSpPr>
              <p:cNvPr id="2" name="직사각형 1"/>
              <p:cNvSpPr/>
              <p:nvPr/>
            </p:nvSpPr>
            <p:spPr>
              <a:xfrm>
                <a:off x="1053777" y="3408731"/>
                <a:ext cx="2999539" cy="13234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- </a:t>
                </a:r>
                <a:r>
                  <a:rPr lang="ko-KR" altLang="en-US" sz="2000" dirty="0" smtClean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얼굴 데이터 전처리</a:t>
                </a:r>
                <a:endParaRPr lang="en-US" altLang="ko-KR" sz="2000" dirty="0" smtClean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r>
                  <a:rPr lang="en-US" altLang="ko-KR" sz="2000" dirty="0" smtClean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- SVM &amp; </a:t>
                </a:r>
                <a:r>
                  <a:rPr lang="ko-KR" altLang="en-US" sz="2000" dirty="0" err="1" smtClean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다중분류기</a:t>
                </a:r>
                <a:r>
                  <a:rPr lang="ko-KR" altLang="en-US" sz="2000" dirty="0" smtClean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모델링</a:t>
                </a:r>
                <a:endParaRPr lang="en-US" altLang="ko-KR" sz="2000" dirty="0" smtClean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r>
                  <a:rPr lang="en-US" altLang="ko-KR" sz="2000" dirty="0" smtClean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- </a:t>
                </a:r>
                <a:r>
                  <a:rPr lang="ko-KR" altLang="en-US" sz="2000" dirty="0" smtClean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결과 분석</a:t>
                </a:r>
                <a:endParaRPr lang="en-US" altLang="ko-KR" sz="2000" dirty="0" smtClean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  <a:p>
                <a:r>
                  <a:rPr lang="en-US" altLang="ko-KR" sz="2000" dirty="0" smtClean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- </a:t>
                </a:r>
                <a:r>
                  <a:rPr lang="en-US" altLang="ko-KR" sz="2000" dirty="0" err="1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ppt</a:t>
                </a:r>
                <a:r>
                  <a:rPr lang="ko-KR" altLang="en-US" sz="2000" dirty="0"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제작</a:t>
                </a:r>
                <a:endParaRPr lang="en-US" altLang="ko-KR" sz="2000" dirty="0"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</p:grp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4983" y="1290363"/>
              <a:ext cx="1980000" cy="201673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41156" y="1286311"/>
              <a:ext cx="1995435" cy="2016739"/>
            </a:xfrm>
            <a:prstGeom prst="rect">
              <a:avLst/>
            </a:prstGeom>
          </p:spPr>
        </p:pic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9F4364E-868B-4689-A83B-88DC9A65068A}"/>
                </a:ext>
              </a:extLst>
            </p:cNvPr>
            <p:cNvCxnSpPr>
              <a:cxnSpLocks/>
            </p:cNvCxnSpPr>
            <p:nvPr/>
          </p:nvCxnSpPr>
          <p:spPr>
            <a:xfrm>
              <a:off x="4324573" y="986003"/>
              <a:ext cx="0" cy="489746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415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E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641831" y="2173790"/>
            <a:ext cx="3860338" cy="2510420"/>
            <a:chOff x="2922927" y="1744886"/>
            <a:chExt cx="3860338" cy="2510420"/>
          </a:xfrm>
        </p:grpSpPr>
        <p:sp>
          <p:nvSpPr>
            <p:cNvPr id="4" name="직사각형 3"/>
            <p:cNvSpPr/>
            <p:nvPr/>
          </p:nvSpPr>
          <p:spPr>
            <a:xfrm>
              <a:off x="2922927" y="1744886"/>
              <a:ext cx="386033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5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Thank you</a:t>
              </a:r>
              <a:r>
                <a:rPr lang="ko-KR" altLang="en-US" sz="5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 </a:t>
              </a:r>
              <a:endParaRPr lang="en-US" altLang="ko-KR" sz="5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922927" y="2808756"/>
              <a:ext cx="3860338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8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Q &amp;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953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"/>
            <a:ext cx="9144000" cy="740780"/>
          </a:xfrm>
          <a:prstGeom prst="rect">
            <a:avLst/>
          </a:prstGeom>
          <a:solidFill>
            <a:srgbClr val="C3C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-1572650" y="1"/>
            <a:ext cx="451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-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데 이 터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B6050E-0614-439F-BFDA-D85405BBAC22}"/>
              </a:ext>
            </a:extLst>
          </p:cNvPr>
          <p:cNvSpPr/>
          <p:nvPr/>
        </p:nvSpPr>
        <p:spPr>
          <a:xfrm>
            <a:off x="1323201" y="1082806"/>
            <a:ext cx="6790029" cy="5405917"/>
          </a:xfrm>
          <a:prstGeom prst="rect">
            <a:avLst/>
          </a:prstGeom>
          <a:solidFill>
            <a:schemeClr val="bg1"/>
          </a:solidFill>
          <a:ln w="19050">
            <a:solidFill>
              <a:srgbClr val="95A6BD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ECF3BD-943F-44D1-934F-1D15AEB99F3C}"/>
              </a:ext>
            </a:extLst>
          </p:cNvPr>
          <p:cNvSpPr/>
          <p:nvPr/>
        </p:nvSpPr>
        <p:spPr>
          <a:xfrm>
            <a:off x="1460740" y="855881"/>
            <a:ext cx="1161072" cy="418886"/>
          </a:xfrm>
          <a:prstGeom prst="rect">
            <a:avLst/>
          </a:prstGeom>
          <a:solidFill>
            <a:srgbClr val="95A6BD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95A6BD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2BA57C-84F2-49F1-966D-2DD842E6AEA5}"/>
              </a:ext>
            </a:extLst>
          </p:cNvPr>
          <p:cNvSpPr/>
          <p:nvPr/>
        </p:nvSpPr>
        <p:spPr>
          <a:xfrm>
            <a:off x="1639309" y="887592"/>
            <a:ext cx="867131" cy="298356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데이터</a:t>
            </a:r>
            <a:endParaRPr lang="ko-KR" altLang="en-US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1949" y="1098205"/>
            <a:ext cx="62328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한국인 안면 이미지 </a:t>
            </a:r>
            <a:r>
              <a:rPr lang="en-US" altLang="ko-KR" sz="2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AI </a:t>
            </a:r>
            <a:r>
              <a:rPr lang="ko-KR" altLang="en-US" sz="2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데이터</a:t>
            </a:r>
            <a:endParaRPr lang="en-US" altLang="ko-KR" sz="22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(K-Face: Korean Facial Image AI Training Dataset)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66743" y="2139469"/>
            <a:ext cx="58632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#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#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데이터 설명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154" y="2147462"/>
            <a:ext cx="1114425" cy="4381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122579" y="2112621"/>
            <a:ext cx="220605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직접 요청하여 수집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154" y="3174450"/>
            <a:ext cx="5542910" cy="306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2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"/>
            <a:ext cx="9144000" cy="740780"/>
          </a:xfrm>
          <a:prstGeom prst="rect">
            <a:avLst/>
          </a:prstGeom>
          <a:solidFill>
            <a:srgbClr val="C3C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B6050E-0614-439F-BFDA-D85405BBAC22}"/>
              </a:ext>
            </a:extLst>
          </p:cNvPr>
          <p:cNvSpPr/>
          <p:nvPr/>
        </p:nvSpPr>
        <p:spPr>
          <a:xfrm>
            <a:off x="1323201" y="1082806"/>
            <a:ext cx="6790029" cy="5405917"/>
          </a:xfrm>
          <a:prstGeom prst="rect">
            <a:avLst/>
          </a:prstGeom>
          <a:solidFill>
            <a:schemeClr val="bg1"/>
          </a:solidFill>
          <a:ln w="19050">
            <a:solidFill>
              <a:srgbClr val="95A6BD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ECF3BD-943F-44D1-934F-1D15AEB99F3C}"/>
              </a:ext>
            </a:extLst>
          </p:cNvPr>
          <p:cNvSpPr/>
          <p:nvPr/>
        </p:nvSpPr>
        <p:spPr>
          <a:xfrm>
            <a:off x="1460740" y="855881"/>
            <a:ext cx="1161072" cy="418886"/>
          </a:xfrm>
          <a:prstGeom prst="rect">
            <a:avLst/>
          </a:prstGeom>
          <a:solidFill>
            <a:srgbClr val="95A6BD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95A6BD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2BA57C-84F2-49F1-966D-2DD842E6AEA5}"/>
              </a:ext>
            </a:extLst>
          </p:cNvPr>
          <p:cNvSpPr/>
          <p:nvPr/>
        </p:nvSpPr>
        <p:spPr>
          <a:xfrm>
            <a:off x="1639309" y="887592"/>
            <a:ext cx="867131" cy="298356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데이터</a:t>
            </a:r>
            <a:endParaRPr lang="ko-KR" altLang="en-US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1949" y="1098205"/>
            <a:ext cx="62328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한국인 안면 이미지 </a:t>
            </a:r>
            <a:r>
              <a:rPr lang="en-US" altLang="ko-KR" sz="2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AI </a:t>
            </a:r>
            <a:r>
              <a:rPr lang="ko-KR" altLang="en-US" sz="2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데이터</a:t>
            </a:r>
            <a:endParaRPr lang="en-US" altLang="ko-KR" sz="22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(K-Face: Korean Facial Image AI Training Dataset)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66743" y="2139469"/>
            <a:ext cx="58632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#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#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데이터 설명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154" y="2147462"/>
            <a:ext cx="1114425" cy="4381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122579" y="2112621"/>
            <a:ext cx="220605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rPr>
              <a:t>에 직접 요청하여 수집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154" y="3174450"/>
            <a:ext cx="5542910" cy="306761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804219" y="3062798"/>
            <a:ext cx="6010530" cy="3285247"/>
          </a:xfrm>
          <a:prstGeom prst="rect">
            <a:avLst/>
          </a:prstGeom>
          <a:solidFill>
            <a:srgbClr val="2C416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008154" y="3175940"/>
            <a:ext cx="55045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- </a:t>
            </a:r>
            <a:r>
              <a:rPr lang="ko-KR" altLang="en-US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총 </a:t>
            </a:r>
            <a:r>
              <a:rPr lang="en-US" altLang="ko-KR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300</a:t>
            </a:r>
            <a:r>
              <a:rPr lang="ko-KR" altLang="en-US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명 </a:t>
            </a:r>
            <a:r>
              <a:rPr lang="en-US" altLang="ko-KR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(300 x 10800</a:t>
            </a:r>
            <a:r>
              <a:rPr lang="ko-KR" altLang="en-US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장</a:t>
            </a:r>
            <a:r>
              <a:rPr lang="en-US" altLang="ko-KR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- </a:t>
            </a:r>
            <a:r>
              <a:rPr lang="ko-KR" altLang="en-US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각도 </a:t>
            </a:r>
            <a:r>
              <a:rPr lang="en-US" altLang="ko-KR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(20 views)</a:t>
            </a:r>
          </a:p>
          <a:p>
            <a:pPr>
              <a:lnSpc>
                <a:spcPct val="150000"/>
              </a:lnSpc>
            </a:pPr>
            <a:r>
              <a:rPr lang="en-US" altLang="ko-KR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- </a:t>
            </a:r>
            <a:r>
              <a:rPr lang="ko-KR" altLang="en-US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조도 </a:t>
            </a:r>
            <a:r>
              <a:rPr lang="en-US" altLang="ko-KR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(30 lightings)</a:t>
            </a:r>
          </a:p>
          <a:p>
            <a:pPr>
              <a:lnSpc>
                <a:spcPct val="150000"/>
              </a:lnSpc>
            </a:pPr>
            <a:r>
              <a:rPr lang="en-US" altLang="ko-KR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- </a:t>
            </a:r>
            <a:r>
              <a:rPr lang="ko-KR" altLang="en-US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가림</a:t>
            </a:r>
            <a:r>
              <a:rPr lang="en-US" altLang="ko-KR" sz="2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en-US" altLang="ko-KR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(</a:t>
            </a:r>
            <a:r>
              <a:rPr lang="ko-KR" altLang="en-US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미착용</a:t>
            </a:r>
            <a:r>
              <a:rPr lang="en-US" altLang="ko-KR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, </a:t>
            </a:r>
            <a:r>
              <a:rPr lang="ko-KR" altLang="en-US" sz="22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일반안경</a:t>
            </a:r>
            <a:r>
              <a:rPr lang="en-US" altLang="ko-KR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, </a:t>
            </a:r>
            <a:r>
              <a:rPr lang="ko-KR" altLang="en-US" sz="22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뿔태안경</a:t>
            </a:r>
            <a:r>
              <a:rPr lang="en-US" altLang="ko-KR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, </a:t>
            </a:r>
            <a:r>
              <a:rPr lang="ko-KR" altLang="en-US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선글라스</a:t>
            </a:r>
            <a:r>
              <a:rPr lang="en-US" altLang="ko-KR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, </a:t>
            </a:r>
            <a:r>
              <a:rPr lang="ko-KR" altLang="en-US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모자</a:t>
            </a:r>
            <a:r>
              <a:rPr lang="en-US" altLang="ko-KR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, </a:t>
            </a:r>
            <a:r>
              <a:rPr lang="ko-KR" altLang="en-US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모자</a:t>
            </a:r>
            <a:r>
              <a:rPr lang="en-US" altLang="ko-KR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+</a:t>
            </a:r>
            <a:r>
              <a:rPr lang="ko-KR" altLang="en-US" sz="22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뿔태안경</a:t>
            </a:r>
            <a:r>
              <a:rPr lang="en-US" altLang="ko-KR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- </a:t>
            </a:r>
            <a:r>
              <a:rPr lang="ko-KR" altLang="en-US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표정 </a:t>
            </a:r>
            <a:r>
              <a:rPr lang="en-US" altLang="ko-KR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(</a:t>
            </a:r>
            <a:r>
              <a:rPr lang="ko-KR" altLang="en-US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무표정</a:t>
            </a:r>
            <a:r>
              <a:rPr lang="en-US" altLang="ko-KR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, </a:t>
            </a:r>
            <a:r>
              <a:rPr lang="ko-KR" altLang="en-US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웃음</a:t>
            </a:r>
            <a:r>
              <a:rPr lang="en-US" altLang="ko-KR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, </a:t>
            </a:r>
            <a:r>
              <a:rPr lang="ko-KR" altLang="en-US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찡그림</a:t>
            </a:r>
            <a:r>
              <a:rPr lang="en-US" altLang="ko-KR" sz="2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-1572650" y="1"/>
            <a:ext cx="451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-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데 이 터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011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"/>
            <a:ext cx="9144000" cy="740780"/>
          </a:xfrm>
          <a:prstGeom prst="rect">
            <a:avLst/>
          </a:prstGeom>
          <a:solidFill>
            <a:srgbClr val="C3C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B6050E-0614-439F-BFDA-D85405BBAC22}"/>
              </a:ext>
            </a:extLst>
          </p:cNvPr>
          <p:cNvSpPr/>
          <p:nvPr/>
        </p:nvSpPr>
        <p:spPr>
          <a:xfrm>
            <a:off x="1259478" y="1082805"/>
            <a:ext cx="6625045" cy="5687271"/>
          </a:xfrm>
          <a:prstGeom prst="rect">
            <a:avLst/>
          </a:prstGeom>
          <a:solidFill>
            <a:schemeClr val="bg1"/>
          </a:solidFill>
          <a:ln w="19050">
            <a:solidFill>
              <a:srgbClr val="95A6BD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ECF3BD-943F-44D1-934F-1D15AEB99F3C}"/>
              </a:ext>
            </a:extLst>
          </p:cNvPr>
          <p:cNvSpPr/>
          <p:nvPr/>
        </p:nvSpPr>
        <p:spPr>
          <a:xfrm>
            <a:off x="1460740" y="855881"/>
            <a:ext cx="1161072" cy="418886"/>
          </a:xfrm>
          <a:prstGeom prst="rect">
            <a:avLst/>
          </a:prstGeom>
          <a:solidFill>
            <a:srgbClr val="95A6BD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95A6BD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2BA57C-84F2-49F1-966D-2DD842E6AEA5}"/>
              </a:ext>
            </a:extLst>
          </p:cNvPr>
          <p:cNvSpPr/>
          <p:nvPr/>
        </p:nvSpPr>
        <p:spPr>
          <a:xfrm>
            <a:off x="1639309" y="887592"/>
            <a:ext cx="867131" cy="298356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데이터</a:t>
            </a:r>
            <a:endParaRPr lang="ko-KR" altLang="en-US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26" name="Picture 2" descr="Database_inf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3" y="1345994"/>
            <a:ext cx="5353055" cy="539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613638" y="1872761"/>
            <a:ext cx="1872762" cy="175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895473" y="2497015"/>
            <a:ext cx="1542319" cy="1934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706209" y="6127360"/>
            <a:ext cx="1542319" cy="387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706208" y="2497014"/>
            <a:ext cx="1542319" cy="1354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1572650" y="1"/>
            <a:ext cx="451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-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데 이 터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32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"/>
            <a:ext cx="9144000" cy="740780"/>
          </a:xfrm>
          <a:prstGeom prst="rect">
            <a:avLst/>
          </a:prstGeom>
          <a:solidFill>
            <a:srgbClr val="C3C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B6050E-0614-439F-BFDA-D85405BBAC22}"/>
              </a:ext>
            </a:extLst>
          </p:cNvPr>
          <p:cNvSpPr/>
          <p:nvPr/>
        </p:nvSpPr>
        <p:spPr>
          <a:xfrm>
            <a:off x="1259478" y="1082805"/>
            <a:ext cx="6625045" cy="5687271"/>
          </a:xfrm>
          <a:prstGeom prst="rect">
            <a:avLst/>
          </a:prstGeom>
          <a:solidFill>
            <a:schemeClr val="bg1"/>
          </a:solidFill>
          <a:ln w="19050">
            <a:solidFill>
              <a:srgbClr val="95A6BD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ECF3BD-943F-44D1-934F-1D15AEB99F3C}"/>
              </a:ext>
            </a:extLst>
          </p:cNvPr>
          <p:cNvSpPr/>
          <p:nvPr/>
        </p:nvSpPr>
        <p:spPr>
          <a:xfrm>
            <a:off x="1460740" y="855881"/>
            <a:ext cx="1161072" cy="418886"/>
          </a:xfrm>
          <a:prstGeom prst="rect">
            <a:avLst/>
          </a:prstGeom>
          <a:solidFill>
            <a:srgbClr val="95A6BD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95A6BD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2BA57C-84F2-49F1-966D-2DD842E6AEA5}"/>
              </a:ext>
            </a:extLst>
          </p:cNvPr>
          <p:cNvSpPr/>
          <p:nvPr/>
        </p:nvSpPr>
        <p:spPr>
          <a:xfrm>
            <a:off x="1639309" y="887592"/>
            <a:ext cx="867131" cy="298356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데이터</a:t>
            </a:r>
            <a:endParaRPr lang="ko-KR" altLang="en-US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26" name="Picture 2" descr="Database_inf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3" y="1345994"/>
            <a:ext cx="5353055" cy="539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613638" y="1872761"/>
            <a:ext cx="1872762" cy="175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895473" y="2497015"/>
            <a:ext cx="1542319" cy="1934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706209" y="6127360"/>
            <a:ext cx="1542319" cy="387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706208" y="2497014"/>
            <a:ext cx="1542319" cy="1354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0" y="2119835"/>
            <a:ext cx="9152792" cy="3285247"/>
          </a:xfrm>
          <a:prstGeom prst="rect">
            <a:avLst/>
          </a:prstGeom>
          <a:solidFill>
            <a:srgbClr val="2C416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01010" y="2922492"/>
            <a:ext cx="87419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# </a:t>
            </a:r>
            <a:r>
              <a:rPr lang="en-US" altLang="ko-KR" sz="2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</a:t>
            </a:r>
            <a:r>
              <a:rPr lang="ko-KR" altLang="en-US" sz="2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인당 잘나온 사진 </a:t>
            </a:r>
            <a:r>
              <a:rPr lang="en-US" altLang="ko-KR" sz="2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14</a:t>
            </a:r>
            <a:r>
              <a:rPr lang="ko-KR" altLang="en-US" sz="2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장</a:t>
            </a:r>
            <a:r>
              <a:rPr lang="ko-KR" altLang="en-US" sz="2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모델의 학습 및 평가에 사용</a:t>
            </a:r>
            <a:endParaRPr lang="en-US" altLang="ko-KR" sz="2400" b="1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why? </a:t>
            </a:r>
            <a:r>
              <a:rPr lang="ko-KR" altLang="en-US" sz="2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로그인을</a:t>
            </a:r>
            <a:r>
              <a:rPr lang="ko-KR" altLang="en-US" sz="2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위해 얼굴을 등록할 때는 </a:t>
            </a:r>
            <a:r>
              <a:rPr lang="ko-KR" altLang="en-US" sz="2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좋은 조건</a:t>
            </a:r>
            <a:r>
              <a:rPr lang="ko-KR" altLang="en-US" sz="2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에서 수행하기 때문</a:t>
            </a:r>
            <a:endParaRPr lang="en-US" altLang="ko-KR" sz="2400" b="1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따라서 총 </a:t>
            </a:r>
            <a:r>
              <a:rPr lang="ko-KR" altLang="en-US" sz="2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</a:t>
            </a:r>
            <a:r>
              <a:rPr lang="en-US" altLang="ko-KR" sz="2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200</a:t>
            </a:r>
            <a:r>
              <a:rPr lang="ko-KR" altLang="en-US" sz="2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장 </a:t>
            </a:r>
            <a:r>
              <a:rPr lang="ko-KR" altLang="en-US" sz="2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사용하여 모델링</a:t>
            </a:r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1572650" y="1"/>
            <a:ext cx="451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-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데 이 터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834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"/>
            <a:ext cx="9144000" cy="740780"/>
          </a:xfrm>
          <a:prstGeom prst="rect">
            <a:avLst/>
          </a:prstGeom>
          <a:solidFill>
            <a:srgbClr val="C3C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-1572650" y="1"/>
            <a:ext cx="451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-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	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델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769922" y="1851979"/>
            <a:ext cx="7604157" cy="4050865"/>
            <a:chOff x="748536" y="1529345"/>
            <a:chExt cx="7604157" cy="4050865"/>
          </a:xfrm>
        </p:grpSpPr>
        <p:pic>
          <p:nvPicPr>
            <p:cNvPr id="7170" name="Picture 2" descr="https://k.kakaocdn.net/dn/bQGywx/btqASyCtMHX/FKJTjhrArbZVQiqJ7leDK0/img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4" t="3052" r="3237" b="2479"/>
            <a:stretch/>
          </p:blipFill>
          <p:spPr bwMode="auto">
            <a:xfrm>
              <a:off x="4901069" y="1529345"/>
              <a:ext cx="3451624" cy="4050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748536" y="2632918"/>
              <a:ext cx="436704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- </a:t>
              </a:r>
              <a:r>
                <a:rPr lang="ko-KR" altLang="en-US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멀티 </a:t>
              </a:r>
              <a:r>
                <a:rPr lang="ko-KR" altLang="en-US" sz="200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태스킹</a:t>
              </a:r>
              <a:r>
                <a:rPr lang="ko-KR" altLang="en-US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</a:t>
              </a:r>
              <a:r>
                <a:rPr lang="ko-KR" altLang="en-US" sz="200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컨볼루션</a:t>
              </a:r>
              <a:r>
                <a:rPr lang="ko-KR" altLang="en-US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신경망</a:t>
              </a:r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- </a:t>
              </a:r>
              <a:r>
                <a:rPr lang="en-US" altLang="ko-KR" sz="200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PNet</a:t>
              </a:r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, </a:t>
              </a:r>
              <a:r>
                <a:rPr lang="en-US" altLang="ko-KR" sz="200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RNet</a:t>
              </a:r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, </a:t>
              </a:r>
              <a:r>
                <a:rPr lang="en-US" altLang="ko-KR" sz="200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ONet</a:t>
              </a:r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3</a:t>
              </a:r>
              <a:r>
                <a:rPr lang="ko-KR" altLang="en-US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계층</a:t>
              </a:r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CNN 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- </a:t>
              </a:r>
              <a:r>
                <a:rPr lang="ko-KR" altLang="en-US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얼굴과 랜드마크 위치를 예측</a:t>
              </a:r>
              <a:endPara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- </a:t>
              </a:r>
              <a:r>
                <a:rPr lang="ko-KR" altLang="en-US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제한적 환경에서 인식이 쉬움</a:t>
              </a:r>
              <a:endPara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748536" y="1529345"/>
              <a:ext cx="3554033" cy="830997"/>
              <a:chOff x="373951" y="2505636"/>
              <a:chExt cx="3554033" cy="830997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4F8BFED9-261C-484E-9BF5-76AF25FA7FD7}"/>
                  </a:ext>
                </a:extLst>
              </p:cNvPr>
              <p:cNvSpPr/>
              <p:nvPr/>
            </p:nvSpPr>
            <p:spPr>
              <a:xfrm>
                <a:off x="373951" y="2798825"/>
                <a:ext cx="367808" cy="36803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grpSp>
            <p:nvGrpSpPr>
              <p:cNvPr id="10" name="그룹 9"/>
              <p:cNvGrpSpPr/>
              <p:nvPr/>
            </p:nvGrpSpPr>
            <p:grpSpPr>
              <a:xfrm>
                <a:off x="423210" y="2505636"/>
                <a:ext cx="3504774" cy="830997"/>
                <a:chOff x="423210" y="2505636"/>
                <a:chExt cx="3504774" cy="830997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791018" y="2505636"/>
                  <a:ext cx="313696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200000"/>
                    </a:lnSpc>
                  </a:pPr>
                  <a:r>
                    <a:rPr lang="en-US" altLang="ko-KR" sz="2400" dirty="0" smtClea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latin typeface="a아시아헤드1" panose="02020600000000000000" pitchFamily="18" charset="-127"/>
                      <a:ea typeface="a아시아헤드1" panose="02020600000000000000" pitchFamily="18" charset="-127"/>
                    </a:rPr>
                    <a:t>MTCNN : </a:t>
                  </a:r>
                  <a:r>
                    <a:rPr lang="ko-KR" altLang="en-US" sz="2400" dirty="0" smtClea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latin typeface="a아시아헤드1" panose="02020600000000000000" pitchFamily="18" charset="-127"/>
                      <a:ea typeface="a아시아헤드1" panose="02020600000000000000" pitchFamily="18" charset="-127"/>
                    </a:rPr>
                    <a:t>얼굴 감지</a:t>
                  </a:r>
                  <a:endParaRPr lang="en-US" altLang="ko-KR" sz="24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a아시아헤드1" panose="02020600000000000000" pitchFamily="18" charset="-127"/>
                    <a:ea typeface="a아시아헤드1" panose="02020600000000000000" pitchFamily="18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229B649-50B0-45D5-A448-31F5D687DF9B}"/>
                    </a:ext>
                  </a:extLst>
                </p:cNvPr>
                <p:cNvSpPr txBox="1"/>
                <p:nvPr/>
              </p:nvSpPr>
              <p:spPr>
                <a:xfrm>
                  <a:off x="423210" y="2735805"/>
                  <a:ext cx="427927" cy="523220"/>
                </a:xfrm>
                <a:prstGeom prst="rect">
                  <a:avLst/>
                </a:prstGeom>
                <a:noFill/>
                <a:scene3d>
                  <a:camera prst="obliqueTopLeft"/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dirty="0">
                      <a:solidFill>
                        <a:schemeClr val="bg1"/>
                      </a:solidFill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1</a:t>
                  </a:r>
                  <a:endParaRPr lang="ko-KR" altLang="en-US" sz="2800" dirty="0">
                    <a:solidFill>
                      <a:schemeClr val="bg1"/>
                    </a:solidFill>
                    <a:latin typeface="tvN 즐거운이야기 Bold" panose="02020603020101020101" pitchFamily="18" charset="-127"/>
                    <a:ea typeface="tvN 즐거운이야기 Bold" panose="02020603020101020101" pitchFamily="18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7057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"/>
            <a:ext cx="9144000" cy="740780"/>
          </a:xfrm>
          <a:prstGeom prst="rect">
            <a:avLst/>
          </a:prstGeom>
          <a:solidFill>
            <a:srgbClr val="C3C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-1572650" y="1"/>
            <a:ext cx="451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 -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모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	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델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81264" y="1386955"/>
            <a:ext cx="8301190" cy="4839524"/>
            <a:chOff x="551319" y="1237486"/>
            <a:chExt cx="8301190" cy="4839524"/>
          </a:xfrm>
        </p:grpSpPr>
        <p:sp>
          <p:nvSpPr>
            <p:cNvPr id="12" name="TextBox 11"/>
            <p:cNvSpPr txBox="1"/>
            <p:nvPr/>
          </p:nvSpPr>
          <p:spPr>
            <a:xfrm>
              <a:off x="551319" y="4876681"/>
              <a:ext cx="83011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- </a:t>
              </a:r>
              <a:r>
                <a:rPr lang="ko-KR" altLang="en-US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얼굴 사진의 </a:t>
              </a:r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128</a:t>
              </a:r>
              <a:r>
                <a:rPr lang="ko-KR" altLang="en-US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개의 요소 벡터로 표현</a:t>
              </a:r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 -&gt; </a:t>
              </a:r>
              <a:r>
                <a:rPr lang="en-US" altLang="ko-KR" sz="24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"embedding"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- </a:t>
              </a:r>
              <a:r>
                <a:rPr lang="ko-KR" altLang="en-US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벡터 사이의 거리가 이미지의 </a:t>
              </a:r>
              <a:r>
                <a:rPr lang="ko-KR" altLang="en-US" sz="200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유사도가</a:t>
              </a:r>
              <a:r>
                <a:rPr lang="ko-KR" altLang="en-US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 되게끔 </a:t>
              </a:r>
              <a:r>
                <a:rPr lang="en-US" altLang="ko-KR" sz="24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"Triplet loss"</a:t>
              </a:r>
              <a:r>
                <a:rPr lang="ko-KR" altLang="en-US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rPr>
                <a:t>를 사용</a:t>
              </a:r>
              <a:endPara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a아시아헤드1" panose="02020600000000000000" pitchFamily="18" charset="-127"/>
                <a:ea typeface="a아시아헤드1" panose="02020600000000000000" pitchFamily="18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551319" y="1237486"/>
              <a:ext cx="7248611" cy="646331"/>
              <a:chOff x="1718066" y="1914494"/>
              <a:chExt cx="7248611" cy="646331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244511" y="1914494"/>
                <a:ext cx="67221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400" dirty="0" err="1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FaceNet</a:t>
                </a:r>
                <a:r>
                  <a:rPr lang="en-US" altLang="ko-KR" sz="24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:  </a:t>
                </a:r>
                <a:r>
                  <a:rPr lang="ko-KR" altLang="en-US" sz="2400" dirty="0" err="1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임베딩</a:t>
                </a:r>
                <a:r>
                  <a:rPr lang="ko-KR" altLang="en-US" sz="24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a아시아헤드1" panose="02020600000000000000" pitchFamily="18" charset="-127"/>
                    <a:ea typeface="a아시아헤드1" panose="02020600000000000000" pitchFamily="18" charset="-127"/>
                  </a:rPr>
                  <a:t> 생성</a:t>
                </a:r>
                <a:endParaRPr lang="en-US" altLang="ko-KR" sz="2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아시아헤드1" panose="02020600000000000000" pitchFamily="18" charset="-127"/>
                  <a:ea typeface="a아시아헤드1" panose="02020600000000000000" pitchFamily="18" charset="-127"/>
                </a:endParaRPr>
              </a:p>
            </p:txBody>
          </p:sp>
          <p:grpSp>
            <p:nvGrpSpPr>
              <p:cNvPr id="6" name="그룹 5"/>
              <p:cNvGrpSpPr/>
              <p:nvPr/>
            </p:nvGrpSpPr>
            <p:grpSpPr>
              <a:xfrm>
                <a:off x="1718066" y="2037605"/>
                <a:ext cx="477186" cy="523220"/>
                <a:chOff x="1599751" y="1706666"/>
                <a:chExt cx="477186" cy="523220"/>
              </a:xfrm>
            </p:grpSpPr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F8BFED9-261C-484E-9BF5-76AF25FA7FD7}"/>
                    </a:ext>
                  </a:extLst>
                </p:cNvPr>
                <p:cNvSpPr/>
                <p:nvPr/>
              </p:nvSpPr>
              <p:spPr>
                <a:xfrm>
                  <a:off x="1599751" y="1769686"/>
                  <a:ext cx="367808" cy="368037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scene3d>
                  <a:camera prst="obliqueTopLef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29B649-50B0-45D5-A448-31F5D687DF9B}"/>
                    </a:ext>
                  </a:extLst>
                </p:cNvPr>
                <p:cNvSpPr txBox="1"/>
                <p:nvPr/>
              </p:nvSpPr>
              <p:spPr>
                <a:xfrm>
                  <a:off x="1649010" y="1706666"/>
                  <a:ext cx="427927" cy="523220"/>
                </a:xfrm>
                <a:prstGeom prst="rect">
                  <a:avLst/>
                </a:prstGeom>
                <a:noFill/>
                <a:scene3d>
                  <a:camera prst="obliqueTopLeft"/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dirty="0">
                      <a:solidFill>
                        <a:schemeClr val="bg1"/>
                      </a:solidFill>
                      <a:latin typeface="tvN 즐거운이야기 Bold" panose="02020603020101020101" pitchFamily="18" charset="-127"/>
                      <a:ea typeface="tvN 즐거운이야기 Bold" panose="02020603020101020101" pitchFamily="18" charset="-127"/>
                    </a:rPr>
                    <a:t>2</a:t>
                  </a:r>
                  <a:endParaRPr lang="ko-KR" altLang="en-US" sz="2800" dirty="0">
                    <a:solidFill>
                      <a:schemeClr val="bg1"/>
                    </a:solidFill>
                    <a:latin typeface="tvN 즐거운이야기 Bold" panose="02020603020101020101" pitchFamily="18" charset="-127"/>
                    <a:ea typeface="tvN 즐거운이야기 Bold" panose="02020603020101020101" pitchFamily="18" charset="-127"/>
                  </a:endParaRPr>
                </a:p>
              </p:txBody>
            </p:sp>
          </p:grpSp>
        </p:grpSp>
        <p:pic>
          <p:nvPicPr>
            <p:cNvPr id="6146" name="Picture 2" descr="https://miro.medium.com/max/1280/1*OmFw4wZx5Rx3w4TpB7hS-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319" y="2350856"/>
              <a:ext cx="7722333" cy="2058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2473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5667</TotalTime>
  <Words>1282</Words>
  <Application>Microsoft Office PowerPoint</Application>
  <PresentationFormat>화면 슬라이드 쇼(4:3)</PresentationFormat>
  <Paragraphs>304</Paragraphs>
  <Slides>32</Slides>
  <Notes>11</Notes>
  <HiddenSlides>0</HiddenSlides>
  <MMClips>2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8" baseType="lpstr">
      <vt:lpstr>a아시아헤드4</vt:lpstr>
      <vt:lpstr>a내손글씨B</vt:lpstr>
      <vt:lpstr>12롯데마트드림Medium</vt:lpstr>
      <vt:lpstr>나눔스퀘어OTF Bold</vt:lpstr>
      <vt:lpstr>Calibri Light</vt:lpstr>
      <vt:lpstr>맑은 고딕</vt:lpstr>
      <vt:lpstr>a드림고딕3</vt:lpstr>
      <vt:lpstr>a아시아헤드2</vt:lpstr>
      <vt:lpstr>tvN 즐거운이야기 Bold</vt:lpstr>
      <vt:lpstr>Calibri</vt:lpstr>
      <vt:lpstr>a옛날사진관3</vt:lpstr>
      <vt:lpstr>a아시아고딕L</vt:lpstr>
      <vt:lpstr>Arial</vt:lpstr>
      <vt:lpstr>12롯데마트행복Medium</vt:lpstr>
      <vt:lpstr>a아시아헤드1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Heo Jeong hwa</dc:creator>
  <cp:lastModifiedBy>Heo Jeong hwa</cp:lastModifiedBy>
  <cp:revision>152</cp:revision>
  <dcterms:created xsi:type="dcterms:W3CDTF">2020-04-21T08:23:32Z</dcterms:created>
  <dcterms:modified xsi:type="dcterms:W3CDTF">2020-07-04T08:15:07Z</dcterms:modified>
</cp:coreProperties>
</file>